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4"/>
  </p:notesMasterIdLst>
  <p:handoutMasterIdLst>
    <p:handoutMasterId r:id="rId35"/>
  </p:handoutMasterIdLst>
  <p:sldIdLst>
    <p:sldId id="382" r:id="rId2"/>
    <p:sldId id="2311" r:id="rId3"/>
    <p:sldId id="2307" r:id="rId4"/>
    <p:sldId id="2332" r:id="rId5"/>
    <p:sldId id="2308" r:id="rId6"/>
    <p:sldId id="2302" r:id="rId7"/>
    <p:sldId id="2316" r:id="rId8"/>
    <p:sldId id="2315" r:id="rId9"/>
    <p:sldId id="2317" r:id="rId10"/>
    <p:sldId id="2319" r:id="rId11"/>
    <p:sldId id="2318" r:id="rId12"/>
    <p:sldId id="2320" r:id="rId13"/>
    <p:sldId id="2328" r:id="rId14"/>
    <p:sldId id="2313" r:id="rId15"/>
    <p:sldId id="2333" r:id="rId16"/>
    <p:sldId id="2306" r:id="rId17"/>
    <p:sldId id="2322" r:id="rId18"/>
    <p:sldId id="2304" r:id="rId19"/>
    <p:sldId id="2309" r:id="rId20"/>
    <p:sldId id="2321" r:id="rId21"/>
    <p:sldId id="2327" r:id="rId22"/>
    <p:sldId id="2331" r:id="rId23"/>
    <p:sldId id="2310" r:id="rId24"/>
    <p:sldId id="2301" r:id="rId25"/>
    <p:sldId id="2323" r:id="rId26"/>
    <p:sldId id="2325" r:id="rId27"/>
    <p:sldId id="2326" r:id="rId28"/>
    <p:sldId id="2324" r:id="rId29"/>
    <p:sldId id="2329" r:id="rId30"/>
    <p:sldId id="2330" r:id="rId31"/>
    <p:sldId id="2303" r:id="rId32"/>
    <p:sldId id="2300" r:id="rId33"/>
  </p:sldIdLst>
  <p:sldSz cx="9144000" cy="6858000" type="screen4x3"/>
  <p:notesSz cx="6797675" cy="9928225"/>
  <p:defaultTex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6A7B"/>
    <a:srgbClr val="990033"/>
    <a:srgbClr val="E9ADAB"/>
    <a:srgbClr val="3333FF"/>
    <a:srgbClr val="A7001D"/>
    <a:srgbClr val="800000"/>
    <a:srgbClr val="660033"/>
    <a:srgbClr val="660066"/>
    <a:srgbClr val="CC99FF"/>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51" autoAdjust="0"/>
    <p:restoredTop sz="87084" autoAdjust="0"/>
  </p:normalViewPr>
  <p:slideViewPr>
    <p:cSldViewPr>
      <p:cViewPr varScale="1">
        <p:scale>
          <a:sx n="59" d="100"/>
          <a:sy n="59" d="100"/>
        </p:scale>
        <p:origin x="1500" y="48"/>
      </p:cViewPr>
      <p:guideLst>
        <p:guide orient="horz" pos="2160"/>
        <p:guide pos="2880"/>
      </p:guideLst>
    </p:cSldViewPr>
  </p:slideViewPr>
  <p:notesTextViewPr>
    <p:cViewPr>
      <p:scale>
        <a:sx n="100" d="100"/>
        <a:sy n="100" d="100"/>
      </p:scale>
      <p:origin x="0" y="0"/>
    </p:cViewPr>
  </p:notesTextViewPr>
  <p:notesViewPr>
    <p:cSldViewPr>
      <p:cViewPr varScale="1">
        <p:scale>
          <a:sx n="47" d="100"/>
          <a:sy n="47" d="100"/>
        </p:scale>
        <p:origin x="2792" y="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4813" cy="495300"/>
          </a:xfrm>
          <a:prstGeom prst="rect">
            <a:avLst/>
          </a:prstGeom>
        </p:spPr>
        <p:txBody>
          <a:bodyPr vert="horz" lIns="95568" tIns="47784" rIns="95568" bIns="47784" rtlCol="0"/>
          <a:lstStyle>
            <a:lvl1pPr algn="l">
              <a:defRPr sz="1300">
                <a:latin typeface="Arial" pitchFamily="34" charset="0"/>
              </a:defRPr>
            </a:lvl1pPr>
          </a:lstStyle>
          <a:p>
            <a:pPr>
              <a:defRPr/>
            </a:pPr>
            <a:endParaRPr lang="zh-CN" altLang="en-US"/>
          </a:p>
        </p:txBody>
      </p:sp>
      <p:sp>
        <p:nvSpPr>
          <p:cNvPr id="3" name="日期占位符 2"/>
          <p:cNvSpPr>
            <a:spLocks noGrp="1"/>
          </p:cNvSpPr>
          <p:nvPr>
            <p:ph type="dt" sz="quarter" idx="1"/>
          </p:nvPr>
        </p:nvSpPr>
        <p:spPr>
          <a:xfrm>
            <a:off x="3851275" y="0"/>
            <a:ext cx="2944813" cy="495300"/>
          </a:xfrm>
          <a:prstGeom prst="rect">
            <a:avLst/>
          </a:prstGeom>
        </p:spPr>
        <p:txBody>
          <a:bodyPr vert="horz" lIns="95568" tIns="47784" rIns="95568" bIns="47784" rtlCol="0"/>
          <a:lstStyle>
            <a:lvl1pPr algn="r">
              <a:defRPr sz="1300">
                <a:latin typeface="Arial" pitchFamily="34" charset="0"/>
              </a:defRPr>
            </a:lvl1pPr>
          </a:lstStyle>
          <a:p>
            <a:pPr>
              <a:defRPr/>
            </a:pPr>
            <a:fld id="{06B6F58D-1BB5-4308-B4DD-6C0FC118133A}" type="datetimeFigureOut">
              <a:rPr lang="zh-CN" altLang="en-US"/>
              <a:pPr>
                <a:defRPr/>
              </a:pPr>
              <a:t>2022/9/13</a:t>
            </a:fld>
            <a:endParaRPr lang="zh-CN" altLang="en-US"/>
          </a:p>
        </p:txBody>
      </p:sp>
      <p:sp>
        <p:nvSpPr>
          <p:cNvPr id="4" name="页脚占位符 3"/>
          <p:cNvSpPr>
            <a:spLocks noGrp="1"/>
          </p:cNvSpPr>
          <p:nvPr>
            <p:ph type="ftr" sz="quarter" idx="2"/>
          </p:nvPr>
        </p:nvSpPr>
        <p:spPr>
          <a:xfrm>
            <a:off x="0" y="9431338"/>
            <a:ext cx="2944813" cy="495300"/>
          </a:xfrm>
          <a:prstGeom prst="rect">
            <a:avLst/>
          </a:prstGeom>
        </p:spPr>
        <p:txBody>
          <a:bodyPr vert="horz" lIns="95568" tIns="47784" rIns="95568" bIns="47784" rtlCol="0" anchor="b"/>
          <a:lstStyle>
            <a:lvl1pPr algn="l">
              <a:defRPr sz="1300">
                <a:latin typeface="Arial" pitchFamily="34" charset="0"/>
              </a:defRPr>
            </a:lvl1pPr>
          </a:lstStyle>
          <a:p>
            <a:pPr>
              <a:defRPr/>
            </a:pPr>
            <a:endParaRPr lang="zh-CN" altLang="en-US"/>
          </a:p>
        </p:txBody>
      </p:sp>
      <p:sp>
        <p:nvSpPr>
          <p:cNvPr id="5" name="灯片编号占位符 4"/>
          <p:cNvSpPr>
            <a:spLocks noGrp="1"/>
          </p:cNvSpPr>
          <p:nvPr>
            <p:ph type="sldNum" sz="quarter" idx="3"/>
          </p:nvPr>
        </p:nvSpPr>
        <p:spPr>
          <a:xfrm>
            <a:off x="3851275" y="9431338"/>
            <a:ext cx="2944813" cy="495300"/>
          </a:xfrm>
          <a:prstGeom prst="rect">
            <a:avLst/>
          </a:prstGeom>
        </p:spPr>
        <p:txBody>
          <a:bodyPr vert="horz" lIns="95568" tIns="47784" rIns="95568" bIns="47784" rtlCol="0" anchor="b"/>
          <a:lstStyle>
            <a:lvl1pPr algn="r">
              <a:defRPr sz="1300">
                <a:latin typeface="Arial" pitchFamily="34" charset="0"/>
              </a:defRPr>
            </a:lvl1pPr>
          </a:lstStyle>
          <a:p>
            <a:pPr>
              <a:defRPr/>
            </a:pPr>
            <a:fld id="{C530320A-D8DC-4FBF-B2E0-1088B3E9D694}" type="slidenum">
              <a:rPr lang="zh-CN" altLang="en-US"/>
              <a:pPr>
                <a:defRPr/>
              </a:pPr>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4813" cy="495300"/>
          </a:xfrm>
          <a:prstGeom prst="rect">
            <a:avLst/>
          </a:prstGeom>
        </p:spPr>
        <p:txBody>
          <a:bodyPr vert="horz" lIns="95568" tIns="47784" rIns="95568" bIns="47784" rtlCol="0"/>
          <a:lstStyle>
            <a:lvl1pPr algn="l" fontAlgn="auto">
              <a:spcBef>
                <a:spcPts val="0"/>
              </a:spcBef>
              <a:spcAft>
                <a:spcPts val="0"/>
              </a:spcAft>
              <a:defRPr sz="1300">
                <a:latin typeface="+mn-lt"/>
                <a:ea typeface="+mn-ea"/>
              </a:defRPr>
            </a:lvl1pPr>
          </a:lstStyle>
          <a:p>
            <a:pPr>
              <a:defRPr/>
            </a:pPr>
            <a:endParaRPr lang="zh-CN" altLang="en-US"/>
          </a:p>
        </p:txBody>
      </p:sp>
      <p:sp>
        <p:nvSpPr>
          <p:cNvPr id="3" name="日期占位符 2"/>
          <p:cNvSpPr>
            <a:spLocks noGrp="1"/>
          </p:cNvSpPr>
          <p:nvPr>
            <p:ph type="dt" idx="1"/>
          </p:nvPr>
        </p:nvSpPr>
        <p:spPr>
          <a:xfrm>
            <a:off x="3851275" y="0"/>
            <a:ext cx="2944813" cy="495300"/>
          </a:xfrm>
          <a:prstGeom prst="rect">
            <a:avLst/>
          </a:prstGeom>
        </p:spPr>
        <p:txBody>
          <a:bodyPr vert="horz" lIns="95568" tIns="47784" rIns="95568" bIns="47784" rtlCol="0"/>
          <a:lstStyle>
            <a:lvl1pPr algn="r" fontAlgn="auto">
              <a:spcBef>
                <a:spcPts val="0"/>
              </a:spcBef>
              <a:spcAft>
                <a:spcPts val="0"/>
              </a:spcAft>
              <a:defRPr sz="1300">
                <a:latin typeface="+mn-lt"/>
                <a:ea typeface="+mn-ea"/>
              </a:defRPr>
            </a:lvl1pPr>
          </a:lstStyle>
          <a:p>
            <a:pPr>
              <a:defRPr/>
            </a:pPr>
            <a:fld id="{FC5AFA0E-7F78-4574-9524-75194415ADA9}" type="datetimeFigureOut">
              <a:rPr lang="zh-CN" altLang="en-US"/>
              <a:pPr>
                <a:defRPr/>
              </a:pPr>
              <a:t>2022/9/13</a:t>
            </a:fld>
            <a:endParaRPr lang="zh-CN" altLang="en-US"/>
          </a:p>
        </p:txBody>
      </p:sp>
      <p:sp>
        <p:nvSpPr>
          <p:cNvPr id="4" name="幻灯片图像占位符 3"/>
          <p:cNvSpPr>
            <a:spLocks noGrp="1" noRot="1" noChangeAspect="1"/>
          </p:cNvSpPr>
          <p:nvPr>
            <p:ph type="sldImg" idx="2"/>
          </p:nvPr>
        </p:nvSpPr>
        <p:spPr>
          <a:xfrm>
            <a:off x="919163" y="746125"/>
            <a:ext cx="4959350" cy="3721100"/>
          </a:xfrm>
          <a:prstGeom prst="rect">
            <a:avLst/>
          </a:prstGeom>
          <a:noFill/>
          <a:ln w="12700">
            <a:solidFill>
              <a:prstClr val="black"/>
            </a:solidFill>
          </a:ln>
        </p:spPr>
        <p:txBody>
          <a:bodyPr vert="horz" lIns="95568" tIns="47784" rIns="95568" bIns="47784" rtlCol="0" anchor="ctr"/>
          <a:lstStyle/>
          <a:p>
            <a:pPr lvl="0"/>
            <a:endParaRPr lang="zh-CN" altLang="en-US" noProof="0"/>
          </a:p>
        </p:txBody>
      </p:sp>
      <p:sp>
        <p:nvSpPr>
          <p:cNvPr id="5" name="备注占位符 4"/>
          <p:cNvSpPr>
            <a:spLocks noGrp="1"/>
          </p:cNvSpPr>
          <p:nvPr>
            <p:ph type="body" sz="quarter" idx="3"/>
          </p:nvPr>
        </p:nvSpPr>
        <p:spPr>
          <a:xfrm>
            <a:off x="681038" y="4714875"/>
            <a:ext cx="5437187" cy="4467225"/>
          </a:xfrm>
          <a:prstGeom prst="rect">
            <a:avLst/>
          </a:prstGeom>
        </p:spPr>
        <p:txBody>
          <a:bodyPr vert="horz" lIns="95568" tIns="47784" rIns="95568" bIns="47784" rtlCol="0">
            <a:normAutofit/>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9431338"/>
            <a:ext cx="2944813" cy="495300"/>
          </a:xfrm>
          <a:prstGeom prst="rect">
            <a:avLst/>
          </a:prstGeom>
        </p:spPr>
        <p:txBody>
          <a:bodyPr vert="horz" lIns="95568" tIns="47784" rIns="95568" bIns="47784" rtlCol="0" anchor="b"/>
          <a:lstStyle>
            <a:lvl1pPr algn="l" fontAlgn="auto">
              <a:spcBef>
                <a:spcPts val="0"/>
              </a:spcBef>
              <a:spcAft>
                <a:spcPts val="0"/>
              </a:spcAft>
              <a:defRPr sz="13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51275" y="9431338"/>
            <a:ext cx="2944813" cy="495300"/>
          </a:xfrm>
          <a:prstGeom prst="rect">
            <a:avLst/>
          </a:prstGeom>
        </p:spPr>
        <p:txBody>
          <a:bodyPr vert="horz" lIns="95568" tIns="47784" rIns="95568" bIns="47784" rtlCol="0" anchor="b"/>
          <a:lstStyle>
            <a:lvl1pPr algn="r" fontAlgn="auto">
              <a:spcBef>
                <a:spcPts val="0"/>
              </a:spcBef>
              <a:spcAft>
                <a:spcPts val="0"/>
              </a:spcAft>
              <a:defRPr sz="1300">
                <a:latin typeface="+mn-lt"/>
                <a:ea typeface="+mn-ea"/>
              </a:defRPr>
            </a:lvl1pPr>
          </a:lstStyle>
          <a:p>
            <a:pPr>
              <a:defRPr/>
            </a:pPr>
            <a:fld id="{07DECCF1-2EC0-46C0-963C-8EB7ABF184E3}"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矩形 3"/>
          <p:cNvSpPr/>
          <p:nvPr userDrawn="1"/>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 name="矩形 4"/>
          <p:cNvSpPr/>
          <p:nvPr userDrawn="1"/>
        </p:nvSpPr>
        <p:spPr>
          <a:xfrm>
            <a:off x="0" y="1785938"/>
            <a:ext cx="9144000" cy="3786187"/>
          </a:xfrm>
          <a:prstGeom prst="rect">
            <a:avLst/>
          </a:prstGeom>
          <a:solidFill>
            <a:srgbClr val="0F6A7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0F6A7B"/>
              </a:solidFill>
            </a:endParaRPr>
          </a:p>
        </p:txBody>
      </p:sp>
      <p:cxnSp>
        <p:nvCxnSpPr>
          <p:cNvPr id="6" name="直接连接符 5"/>
          <p:cNvCxnSpPr/>
          <p:nvPr userDrawn="1"/>
        </p:nvCxnSpPr>
        <p:spPr>
          <a:xfrm>
            <a:off x="395536" y="3429000"/>
            <a:ext cx="8358187" cy="1588"/>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p:nvPr>
        </p:nvSpPr>
        <p:spPr>
          <a:xfrm>
            <a:off x="428596" y="2000240"/>
            <a:ext cx="7858180" cy="928694"/>
          </a:xfrm>
        </p:spPr>
        <p:txBody>
          <a:bodyPr>
            <a:normAutofit/>
          </a:bodyPr>
          <a:lstStyle>
            <a:lvl1pPr algn="l">
              <a:defRPr sz="3000">
                <a:solidFill>
                  <a:schemeClr val="bg1"/>
                </a:solidFill>
              </a:defRPr>
            </a:lvl1pPr>
          </a:lstStyle>
          <a:p>
            <a:r>
              <a:rPr lang="zh-CN" altLang="en-US" dirty="0"/>
              <a:t>单击此处编辑母版标题样式</a:t>
            </a:r>
          </a:p>
        </p:txBody>
      </p:sp>
      <p:sp>
        <p:nvSpPr>
          <p:cNvPr id="3" name="副标题 2"/>
          <p:cNvSpPr>
            <a:spLocks noGrp="1"/>
          </p:cNvSpPr>
          <p:nvPr>
            <p:ph type="subTitle" idx="1"/>
          </p:nvPr>
        </p:nvSpPr>
        <p:spPr>
          <a:xfrm>
            <a:off x="467544" y="3717032"/>
            <a:ext cx="7929618" cy="1214446"/>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a:t>单击此处编辑母版副标题样式</a:t>
            </a:r>
          </a:p>
        </p:txBody>
      </p:sp>
      <p:sp>
        <p:nvSpPr>
          <p:cNvPr id="8" name="日期占位符 3"/>
          <p:cNvSpPr>
            <a:spLocks noGrp="1"/>
          </p:cNvSpPr>
          <p:nvPr>
            <p:ph type="dt" sz="half" idx="10"/>
          </p:nvPr>
        </p:nvSpPr>
        <p:spPr/>
        <p:txBody>
          <a:bodyPr/>
          <a:lstStyle>
            <a:lvl1pPr>
              <a:defRPr/>
            </a:lvl1pPr>
          </a:lstStyle>
          <a:p>
            <a:pPr>
              <a:defRPr/>
            </a:pPr>
            <a:fld id="{7CA95D5C-2370-4E2E-9E18-64208CBF73D1}" type="datetime1">
              <a:rPr lang="zh-CN" altLang="en-US"/>
              <a:pPr>
                <a:defRPr/>
              </a:pPr>
              <a:t>2022/9/13</a:t>
            </a:fld>
            <a:endParaRPr lang="zh-CN" altLang="en-US" dirty="0"/>
          </a:p>
        </p:txBody>
      </p:sp>
      <p:sp>
        <p:nvSpPr>
          <p:cNvPr id="9" name="页脚占位符 4"/>
          <p:cNvSpPr>
            <a:spLocks noGrp="1"/>
          </p:cNvSpPr>
          <p:nvPr>
            <p:ph type="ftr" sz="quarter" idx="11"/>
          </p:nvPr>
        </p:nvSpPr>
        <p:spPr/>
        <p:txBody>
          <a:bodyPr/>
          <a:lstStyle>
            <a:lvl1pPr>
              <a:defRPr/>
            </a:lvl1pPr>
          </a:lstStyle>
          <a:p>
            <a:pPr>
              <a:defRPr/>
            </a:pPr>
            <a:endParaRPr lang="zh-CN" altLang="en-US" dirty="0"/>
          </a:p>
        </p:txBody>
      </p:sp>
      <p:sp>
        <p:nvSpPr>
          <p:cNvPr id="10" name="灯片编号占位符 5"/>
          <p:cNvSpPr>
            <a:spLocks noGrp="1"/>
          </p:cNvSpPr>
          <p:nvPr>
            <p:ph type="sldNum" sz="quarter" idx="12"/>
          </p:nvPr>
        </p:nvSpPr>
        <p:spPr/>
        <p:txBody>
          <a:bodyPr/>
          <a:lstStyle>
            <a:lvl1pPr>
              <a:defRPr/>
            </a:lvl1pPr>
          </a:lstStyle>
          <a:p>
            <a:pPr>
              <a:defRPr/>
            </a:pPr>
            <a:fld id="{F08B0920-9331-44B4-A71B-D61424E00FAD}" type="slidenum">
              <a:rPr lang="zh-CN" altLang="en-US"/>
              <a:pPr>
                <a:defRPr/>
              </a:pPr>
              <a:t>‹#›</a:t>
            </a:fld>
            <a:endParaRPr lang="zh-CN" altLang="en-US" dirty="0"/>
          </a:p>
        </p:txBody>
      </p:sp>
      <p:sp>
        <p:nvSpPr>
          <p:cNvPr id="11" name="TextBox 10"/>
          <p:cNvSpPr txBox="1"/>
          <p:nvPr userDrawn="1"/>
        </p:nvSpPr>
        <p:spPr>
          <a:xfrm>
            <a:off x="571472" y="742874"/>
            <a:ext cx="6592816" cy="400110"/>
          </a:xfrm>
          <a:prstGeom prst="rect">
            <a:avLst/>
          </a:prstGeom>
          <a:noFill/>
        </p:spPr>
        <p:txBody>
          <a:bodyPr wrap="square" rtlCol="0">
            <a:spAutoFit/>
          </a:bodyPr>
          <a:lstStyle/>
          <a:p>
            <a:r>
              <a:rPr lang="zh-CN" altLang="en-US" sz="2000" b="1" dirty="0">
                <a:solidFill>
                  <a:srgbClr val="0F6A7B"/>
                </a:solidFill>
                <a:latin typeface="+mn-ea"/>
                <a:ea typeface="+mn-ea"/>
              </a:rPr>
              <a:t>学术论文规范与论文撰写</a:t>
            </a:r>
            <a:r>
              <a:rPr lang="en-US" altLang="zh-CN" sz="2000" b="1" dirty="0">
                <a:solidFill>
                  <a:srgbClr val="0F6A7B"/>
                </a:solidFill>
                <a:latin typeface="+mn-ea"/>
                <a:ea typeface="+mn-ea"/>
              </a:rPr>
              <a:t>——2022</a:t>
            </a:r>
            <a:r>
              <a:rPr lang="zh-CN" altLang="en-US" sz="2000" b="1" dirty="0">
                <a:solidFill>
                  <a:srgbClr val="0F6A7B"/>
                </a:solidFill>
                <a:latin typeface="+mn-ea"/>
                <a:ea typeface="+mn-ea"/>
              </a:rPr>
              <a:t>年秋季学期博士生课程</a:t>
            </a:r>
            <a:endParaRPr lang="en-US" altLang="zh-CN" sz="2000" b="1" dirty="0">
              <a:solidFill>
                <a:srgbClr val="0F6A7B"/>
              </a:solidFill>
              <a:latin typeface="+mn-ea"/>
              <a:ea typeface="+mn-ea"/>
            </a:endParaRPr>
          </a:p>
        </p:txBody>
      </p:sp>
      <p:pic>
        <p:nvPicPr>
          <p:cNvPr id="14" name="图片 13">
            <a:extLst>
              <a:ext uri="{FF2B5EF4-FFF2-40B4-BE49-F238E27FC236}">
                <a16:creationId xmlns:a16="http://schemas.microsoft.com/office/drawing/2014/main" id="{99D0BB58-19B0-4B68-ACFE-0962066538C9}"/>
              </a:ext>
            </a:extLst>
          </p:cNvPr>
          <p:cNvPicPr>
            <a:picLocks noChangeAspect="1"/>
          </p:cNvPicPr>
          <p:nvPr userDrawn="1"/>
        </p:nvPicPr>
        <p:blipFill>
          <a:blip r:embed="rId2"/>
          <a:stretch>
            <a:fillRect/>
          </a:stretch>
        </p:blipFill>
        <p:spPr>
          <a:xfrm>
            <a:off x="6715125" y="6180567"/>
            <a:ext cx="1671730" cy="537341"/>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0" baseline="0">
                <a:latin typeface="Arial" pitchFamily="34" charset="0"/>
                <a:ea typeface="黑体" pitchFamily="49" charset="-122"/>
              </a:defRPr>
            </a:lvl1pPr>
          </a:lstStyle>
          <a:p>
            <a:r>
              <a:rPr lang="zh-CN" altLang="en-US" dirty="0"/>
              <a:t>单击此处编辑母版标题样式</a:t>
            </a:r>
          </a:p>
        </p:txBody>
      </p:sp>
      <p:sp>
        <p:nvSpPr>
          <p:cNvPr id="3" name="内容占位符 2"/>
          <p:cNvSpPr>
            <a:spLocks noGrp="1"/>
          </p:cNvSpPr>
          <p:nvPr>
            <p:ph idx="1"/>
          </p:nvPr>
        </p:nvSpPr>
        <p:spPr>
          <a:xfrm>
            <a:off x="928662" y="1357298"/>
            <a:ext cx="7786687" cy="4714875"/>
          </a:xfrm>
        </p:spPr>
        <p:txBody>
          <a:bodyPr/>
          <a:lstStyle>
            <a:lvl1pPr marL="285750" indent="-285750">
              <a:spcBef>
                <a:spcPts val="1800"/>
              </a:spcBef>
              <a:buClr>
                <a:srgbClr val="0F6A7B"/>
              </a:buClr>
              <a:buFont typeface="Wingdings" panose="05000000000000000000" pitchFamily="2" charset="2"/>
              <a:buChar char="u"/>
              <a:defRPr sz="1800" baseline="0">
                <a:solidFill>
                  <a:schemeClr val="tx1"/>
                </a:solidFill>
                <a:latin typeface="Arial" pitchFamily="34" charset="0"/>
                <a:ea typeface="宋体" pitchFamily="2" charset="-122"/>
              </a:defRPr>
            </a:lvl1pPr>
            <a:lvl2pPr>
              <a:buClr>
                <a:srgbClr val="0F6A7B"/>
              </a:buClr>
              <a:defRPr sz="1600" baseline="0">
                <a:ea typeface="宋体" pitchFamily="2" charset="-122"/>
              </a:defRPr>
            </a:lvl2pPr>
            <a:lvl3pPr>
              <a:defRPr sz="1600" baseline="0">
                <a:solidFill>
                  <a:schemeClr val="tx1"/>
                </a:solidFill>
                <a:ea typeface="宋体" pitchFamily="2" charset="-122"/>
              </a:defRPr>
            </a:lvl3pPr>
            <a:lvl4pPr>
              <a:defRPr sz="1600">
                <a:solidFill>
                  <a:schemeClr val="tx1"/>
                </a:solidFill>
              </a:defRPr>
            </a:lvl4pPr>
            <a:lvl5pPr>
              <a:defRPr sz="1600">
                <a:solidFill>
                  <a:schemeClr val="tx1"/>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3"/>
          <p:cNvSpPr>
            <a:spLocks noGrp="1"/>
          </p:cNvSpPr>
          <p:nvPr>
            <p:ph type="dt" sz="half" idx="10"/>
          </p:nvPr>
        </p:nvSpPr>
        <p:spPr/>
        <p:txBody>
          <a:bodyPr/>
          <a:lstStyle>
            <a:lvl1pPr>
              <a:defRPr/>
            </a:lvl1pPr>
          </a:lstStyle>
          <a:p>
            <a:pPr>
              <a:defRPr/>
            </a:pPr>
            <a:fld id="{7BD23E72-E273-4284-868A-4643E3253FD1}" type="datetime1">
              <a:rPr lang="zh-CN" altLang="en-US"/>
              <a:pPr>
                <a:defRPr/>
              </a:pPr>
              <a:t>2022/9/13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a:xfrm>
            <a:off x="6703271" y="6357938"/>
            <a:ext cx="2133600" cy="365125"/>
          </a:xfrm>
        </p:spPr>
        <p:txBody>
          <a:bodyPr/>
          <a:lstStyle>
            <a:lvl1pPr>
              <a:defRPr/>
            </a:lvl1pPr>
          </a:lstStyle>
          <a:p>
            <a:pPr>
              <a:defRPr/>
            </a:pPr>
            <a:fld id="{DF4C29A2-310B-4614-9E82-82EDFD340A49}" type="slidenum">
              <a:rPr lang="zh-CN" altLang="en-US"/>
              <a:pPr>
                <a:defRPr/>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42910" y="1643050"/>
            <a:ext cx="4038600" cy="4525963"/>
          </a:xfrm>
        </p:spPr>
        <p:txBody>
          <a:bodyPr/>
          <a:lstStyle>
            <a:lvl1pPr>
              <a:buClr>
                <a:srgbClr val="0F6A7B"/>
              </a:buClr>
              <a:defRPr sz="1800">
                <a:solidFill>
                  <a:schemeClr val="tx1"/>
                </a:solidFill>
              </a:defRPr>
            </a:lvl1pPr>
            <a:lvl2pPr>
              <a:buClr>
                <a:srgbClr val="0F6A7B"/>
              </a:buClr>
              <a:defRPr sz="16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1800"/>
            </a:lvl6pPr>
            <a:lvl7pPr>
              <a:defRPr sz="1800"/>
            </a:lvl7pPr>
            <a:lvl8pPr>
              <a:defRPr sz="1800"/>
            </a:lvl8pPr>
            <a:lvl9pPr>
              <a:defRPr sz="18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4786314" y="1643050"/>
            <a:ext cx="4038600" cy="4525963"/>
          </a:xfrm>
        </p:spPr>
        <p:txBody>
          <a:bodyPr/>
          <a:lstStyle>
            <a:lvl1pPr>
              <a:buClr>
                <a:srgbClr val="0F6A7B"/>
              </a:buClr>
              <a:defRPr sz="1800">
                <a:solidFill>
                  <a:schemeClr val="tx1"/>
                </a:solidFill>
              </a:defRPr>
            </a:lvl1pPr>
            <a:lvl2pPr>
              <a:buClr>
                <a:srgbClr val="0F6A7B"/>
              </a:buClr>
              <a:defRPr sz="16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1800"/>
            </a:lvl6pPr>
            <a:lvl7pPr>
              <a:defRPr sz="1800"/>
            </a:lvl7pPr>
            <a:lvl8pPr>
              <a:defRPr sz="1800"/>
            </a:lvl8pPr>
            <a:lvl9pPr>
              <a:defRPr sz="18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3"/>
          <p:cNvSpPr>
            <a:spLocks noGrp="1"/>
          </p:cNvSpPr>
          <p:nvPr>
            <p:ph type="dt" sz="half" idx="10"/>
          </p:nvPr>
        </p:nvSpPr>
        <p:spPr/>
        <p:txBody>
          <a:bodyPr/>
          <a:lstStyle>
            <a:lvl1pPr>
              <a:defRPr/>
            </a:lvl1pPr>
          </a:lstStyle>
          <a:p>
            <a:pPr>
              <a:defRPr/>
            </a:pPr>
            <a:fld id="{B29C1F07-A685-436B-AEAD-190B67CB340D}" type="datetime1">
              <a:rPr lang="zh-CN" altLang="en-US"/>
              <a:pPr>
                <a:defRPr/>
              </a:pPr>
              <a:t>2022/9/13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7D339228-A952-4448-8F87-FF29D71BA6D0}" type="slidenum">
              <a:rPr lang="zh-CN" altLang="en-US"/>
              <a:pPr>
                <a:defRPr/>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aseline="0"/>
            </a:lvl1pPr>
          </a:lstStyle>
          <a:p>
            <a:r>
              <a:rPr lang="zh-CN" altLang="en-US"/>
              <a:t>单击此处编辑母版标题样式</a:t>
            </a:r>
          </a:p>
        </p:txBody>
      </p:sp>
      <p:sp>
        <p:nvSpPr>
          <p:cNvPr id="3" name="文本占位符 2"/>
          <p:cNvSpPr>
            <a:spLocks noGrp="1"/>
          </p:cNvSpPr>
          <p:nvPr>
            <p:ph type="body" idx="1"/>
          </p:nvPr>
        </p:nvSpPr>
        <p:spPr>
          <a:xfrm>
            <a:off x="642910" y="1500174"/>
            <a:ext cx="4040188" cy="639762"/>
          </a:xfrm>
        </p:spPr>
        <p:txBody>
          <a:bodyPr anchor="ctr"/>
          <a:lstStyle>
            <a:lvl1pPr marL="0" indent="0" algn="ctr">
              <a:buNone/>
              <a:defRPr sz="1800" b="0" baseline="0">
                <a:solidFill>
                  <a:srgbClr val="0F6A7B"/>
                </a:solidFill>
                <a:latin typeface="Times New Roman"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5" name="文本占位符 4"/>
          <p:cNvSpPr>
            <a:spLocks noGrp="1"/>
          </p:cNvSpPr>
          <p:nvPr>
            <p:ph type="body" sz="quarter" idx="3"/>
          </p:nvPr>
        </p:nvSpPr>
        <p:spPr>
          <a:xfrm>
            <a:off x="4786314" y="1500174"/>
            <a:ext cx="4041775" cy="639762"/>
          </a:xfrm>
        </p:spPr>
        <p:txBody>
          <a:bodyPr anchor="ctr"/>
          <a:lstStyle>
            <a:lvl1pPr marL="0" indent="0" algn="ctr">
              <a:buNone/>
              <a:defRPr sz="1800" b="0" baseline="0">
                <a:solidFill>
                  <a:srgbClr val="0F6A7B"/>
                </a:solidFill>
                <a:latin typeface="Times New Roman"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6" name="日期占位符 3"/>
          <p:cNvSpPr>
            <a:spLocks noGrp="1"/>
          </p:cNvSpPr>
          <p:nvPr>
            <p:ph type="dt" sz="half" idx="10"/>
          </p:nvPr>
        </p:nvSpPr>
        <p:spPr/>
        <p:txBody>
          <a:bodyPr/>
          <a:lstStyle>
            <a:lvl1pPr>
              <a:defRPr/>
            </a:lvl1pPr>
          </a:lstStyle>
          <a:p>
            <a:pPr>
              <a:defRPr/>
            </a:pPr>
            <a:fld id="{A7353B86-13DB-42EF-AE9C-E989ADFDEA05}" type="datetime1">
              <a:rPr lang="zh-CN" altLang="en-US"/>
              <a:pPr>
                <a:defRPr/>
              </a:pPr>
              <a:t>2022/9/13</a:t>
            </a:fld>
            <a:endParaRPr lang="zh-CN" altLang="en-US"/>
          </a:p>
        </p:txBody>
      </p:sp>
      <p:sp>
        <p:nvSpPr>
          <p:cNvPr id="7" name="页脚占位符 4"/>
          <p:cNvSpPr>
            <a:spLocks noGrp="1"/>
          </p:cNvSpPr>
          <p:nvPr>
            <p:ph type="ftr" sz="quarter" idx="11"/>
          </p:nvPr>
        </p:nvSpPr>
        <p:spPr/>
        <p:txBody>
          <a:bodyPr/>
          <a:lstStyle>
            <a:lvl1pPr>
              <a:defRPr/>
            </a:lvl1pPr>
          </a:lstStyle>
          <a:p>
            <a:pPr>
              <a:defRPr/>
            </a:pPr>
            <a:endParaRPr lang="zh-CN" altLang="en-US"/>
          </a:p>
        </p:txBody>
      </p:sp>
      <p:sp>
        <p:nvSpPr>
          <p:cNvPr id="8" name="灯片编号占位符 5"/>
          <p:cNvSpPr>
            <a:spLocks noGrp="1"/>
          </p:cNvSpPr>
          <p:nvPr>
            <p:ph type="sldNum" sz="quarter" idx="12"/>
          </p:nvPr>
        </p:nvSpPr>
        <p:spPr/>
        <p:txBody>
          <a:bodyPr/>
          <a:lstStyle>
            <a:lvl1pPr>
              <a:defRPr/>
            </a:lvl1pPr>
          </a:lstStyle>
          <a:p>
            <a:pPr>
              <a:defRPr/>
            </a:pPr>
            <a:fld id="{5B8E48A5-2352-47BA-A112-0FE5146B45C2}" type="slidenum">
              <a:rPr lang="zh-CN" altLang="en-US"/>
              <a:pPr>
                <a:defRPr/>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6" name="内容占位符 2"/>
          <p:cNvSpPr>
            <a:spLocks noGrp="1"/>
          </p:cNvSpPr>
          <p:nvPr>
            <p:ph idx="1"/>
          </p:nvPr>
        </p:nvSpPr>
        <p:spPr>
          <a:xfrm>
            <a:off x="1187624" y="1700808"/>
            <a:ext cx="7272808" cy="3744417"/>
          </a:xfrm>
        </p:spPr>
        <p:txBody>
          <a:bodyPr/>
          <a:lstStyle>
            <a:lvl1pPr>
              <a:spcBef>
                <a:spcPts val="1800"/>
              </a:spcBef>
              <a:buClr>
                <a:srgbClr val="0F6A7B"/>
              </a:buClr>
              <a:defRPr sz="2000" b="1">
                <a:solidFill>
                  <a:schemeClr val="tx1"/>
                </a:solidFill>
                <a:latin typeface="Times New Roman" pitchFamily="18" charset="0"/>
              </a:defRPr>
            </a:lvl1pPr>
            <a:lvl2pPr>
              <a:buClr>
                <a:srgbClr val="0F6A7B"/>
              </a:buClr>
              <a:defRPr sz="1800" baseline="0">
                <a:latin typeface="Times New Roman" pitchFamily="18" charset="0"/>
              </a:defRPr>
            </a:lvl2pPr>
            <a:lvl3pPr>
              <a:defRPr sz="1600"/>
            </a:lvl3pPr>
            <a:lvl4pPr>
              <a:defRPr sz="1600"/>
            </a:lvl4pPr>
            <a:lvl5pPr>
              <a:defRPr sz="16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lvl1pPr>
              <a:defRPr/>
            </a:lvl1pPr>
          </a:lstStyle>
          <a:p>
            <a:pPr>
              <a:defRPr/>
            </a:pPr>
            <a:fld id="{E57D4D0E-D6BB-49E9-9C78-3FDAC03551E1}" type="datetime1">
              <a:rPr lang="zh-CN" altLang="en-US"/>
              <a:pPr>
                <a:defRPr/>
              </a:pPr>
              <a:t>2022/9/13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56DE445D-538B-4B36-B97B-799D81D6965B}" type="slidenum">
              <a:rPr lang="zh-CN" altLang="en-US"/>
              <a:pPr>
                <a:defRPr/>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0D70801A-4342-419A-BAD3-28ED5414F797}" type="datetime1">
              <a:rPr lang="zh-CN" altLang="en-US"/>
              <a:pPr>
                <a:defRPr/>
              </a:pPr>
              <a:t>2022/9/13</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A856D941-A598-454B-BA31-33CABC397138}" type="slidenum">
              <a:rPr lang="zh-CN" altLang="en-US"/>
              <a:pPr>
                <a:defRPr/>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50288" y="2136071"/>
            <a:ext cx="4040188" cy="639762"/>
          </a:xfrm>
        </p:spPr>
        <p:txBody>
          <a:bodyPr anchor="ctr"/>
          <a:lstStyle>
            <a:lvl1pPr marL="0" indent="0" algn="ctr">
              <a:buNone/>
              <a:defRPr sz="1800" b="1" baseline="0">
                <a:latin typeface="Times New Roman" pitchFamily="18" charset="0"/>
                <a:ea typeface="楷体_GB2312" pitchFamily="49"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4" name="内容占位符 3"/>
          <p:cNvSpPr>
            <a:spLocks noGrp="1"/>
          </p:cNvSpPr>
          <p:nvPr>
            <p:ph sz="half" idx="2"/>
          </p:nvPr>
        </p:nvSpPr>
        <p:spPr>
          <a:xfrm>
            <a:off x="642910" y="2852936"/>
            <a:ext cx="4040188" cy="3312906"/>
          </a:xfrm>
        </p:spPr>
        <p:txBody>
          <a:bodyPr/>
          <a:lstStyle>
            <a:lvl1pPr>
              <a:defRPr sz="1600" baseline="0">
                <a:solidFill>
                  <a:schemeClr val="tx1"/>
                </a:solidFill>
                <a:latin typeface="Times New Roman" pitchFamily="18" charset="0"/>
                <a:ea typeface="楷体_GB2312" pitchFamily="49" charset="-122"/>
              </a:defRPr>
            </a:lvl1pPr>
            <a:lvl2pPr>
              <a:defRPr sz="1600" baseline="0">
                <a:latin typeface="Times New Roman" pitchFamily="18" charset="0"/>
              </a:defRPr>
            </a:lvl2pPr>
            <a:lvl3pPr>
              <a:defRPr sz="1800" baseline="0">
                <a:latin typeface="Times New Roman" pitchFamily="18" charset="0"/>
              </a:defRPr>
            </a:lvl3pPr>
            <a:lvl4pPr>
              <a:defRPr sz="1600" baseline="0">
                <a:latin typeface="Times New Roman" pitchFamily="18" charset="0"/>
              </a:defRPr>
            </a:lvl4pPr>
            <a:lvl5pPr>
              <a:defRPr sz="1600" baseline="0">
                <a:latin typeface="Times New Roman" pitchFamily="18" charset="0"/>
              </a:defRPr>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788024" y="2132856"/>
            <a:ext cx="4041775" cy="639762"/>
          </a:xfrm>
        </p:spPr>
        <p:txBody>
          <a:bodyPr anchor="ctr"/>
          <a:lstStyle>
            <a:lvl1pPr marL="0" indent="0" algn="ctr">
              <a:buNone/>
              <a:defRPr sz="1800" b="1" baseline="0">
                <a:latin typeface="Times New Roman" pitchFamily="18" charset="0"/>
                <a:ea typeface="楷体_GB2312" pitchFamily="49"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6" name="内容占位符 5"/>
          <p:cNvSpPr>
            <a:spLocks noGrp="1"/>
          </p:cNvSpPr>
          <p:nvPr>
            <p:ph sz="quarter" idx="4"/>
          </p:nvPr>
        </p:nvSpPr>
        <p:spPr>
          <a:xfrm>
            <a:off x="4786314" y="2852936"/>
            <a:ext cx="4041775" cy="3312906"/>
          </a:xfrm>
        </p:spPr>
        <p:txBody>
          <a:bodyPr/>
          <a:lstStyle>
            <a:lvl1pPr>
              <a:defRPr sz="1600" baseline="0">
                <a:solidFill>
                  <a:schemeClr val="tx1"/>
                </a:solidFill>
                <a:latin typeface="Times New Roman" pitchFamily="18" charset="0"/>
                <a:ea typeface="楷体_GB2312" pitchFamily="49" charset="-122"/>
              </a:defRPr>
            </a:lvl1pPr>
            <a:lvl2pPr>
              <a:defRPr sz="1600" baseline="0">
                <a:latin typeface="Times New Roman" pitchFamily="18" charset="0"/>
              </a:defRPr>
            </a:lvl2pPr>
            <a:lvl3pPr>
              <a:defRPr sz="1800" baseline="0">
                <a:latin typeface="Times New Roman" pitchFamily="18" charset="0"/>
              </a:defRPr>
            </a:lvl3pPr>
            <a:lvl4pPr>
              <a:defRPr sz="1600" baseline="0">
                <a:latin typeface="Times New Roman" pitchFamily="18" charset="0"/>
              </a:defRPr>
            </a:lvl4pPr>
            <a:lvl5pPr>
              <a:defRPr sz="1600" baseline="0">
                <a:latin typeface="Times New Roman" pitchFamily="18" charset="0"/>
              </a:defRPr>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内容占位符 2"/>
          <p:cNvSpPr>
            <a:spLocks noGrp="1"/>
          </p:cNvSpPr>
          <p:nvPr>
            <p:ph idx="13"/>
          </p:nvPr>
        </p:nvSpPr>
        <p:spPr>
          <a:xfrm>
            <a:off x="909940" y="1108352"/>
            <a:ext cx="7786687" cy="808480"/>
          </a:xfrm>
        </p:spPr>
        <p:txBody>
          <a:bodyPr/>
          <a:lstStyle>
            <a:lvl1pPr marL="0" indent="0">
              <a:spcBef>
                <a:spcPts val="0"/>
              </a:spcBef>
              <a:buNone/>
              <a:defRPr lang="zh-CN" altLang="en-US" sz="1600" kern="1200" baseline="0" dirty="0" smtClean="0">
                <a:solidFill>
                  <a:schemeClr val="tx1"/>
                </a:solidFill>
                <a:latin typeface="Times New Roman" pitchFamily="18" charset="0"/>
                <a:ea typeface="楷体_GB2312" pitchFamily="49" charset="-122"/>
                <a:cs typeface="+mn-cs"/>
              </a:defRPr>
            </a:lvl1pPr>
            <a:lvl2pPr>
              <a:defRPr sz="1600"/>
            </a:lvl2pPr>
            <a:lvl3pPr>
              <a:defRPr sz="1600"/>
            </a:lvl3pPr>
            <a:lvl4pPr>
              <a:defRPr sz="1600"/>
            </a:lvl4pPr>
            <a:lvl5pPr>
              <a:defRPr sz="1600"/>
            </a:lvl5pPr>
          </a:lstStyle>
          <a:p>
            <a:pPr marL="342900" lvl="0" indent="-342900" algn="l" rtl="0" eaLnBrk="0" fontAlgn="base" hangingPunct="0">
              <a:spcBef>
                <a:spcPct val="20000"/>
              </a:spcBef>
              <a:spcAft>
                <a:spcPct val="0"/>
              </a:spcAft>
              <a:buSzPct val="75000"/>
              <a:buFont typeface="Wingdings" pitchFamily="2" charset="2"/>
              <a:buChar char="u"/>
            </a:pPr>
            <a:r>
              <a:rPr lang="zh-CN" altLang="en-US" dirty="0"/>
              <a:t>单击此处编辑母版文本样式</a:t>
            </a:r>
          </a:p>
        </p:txBody>
      </p:sp>
      <p:sp>
        <p:nvSpPr>
          <p:cNvPr id="8" name="日期占位符 3"/>
          <p:cNvSpPr>
            <a:spLocks noGrp="1"/>
          </p:cNvSpPr>
          <p:nvPr>
            <p:ph type="dt" sz="half" idx="14"/>
          </p:nvPr>
        </p:nvSpPr>
        <p:spPr/>
        <p:txBody>
          <a:bodyPr/>
          <a:lstStyle>
            <a:lvl1pPr>
              <a:defRPr/>
            </a:lvl1pPr>
          </a:lstStyle>
          <a:p>
            <a:pPr>
              <a:defRPr/>
            </a:pPr>
            <a:fld id="{79CE6FAA-8371-4E6A-B342-0D2C2F864C88}" type="datetime1">
              <a:rPr lang="zh-CN" altLang="en-US"/>
              <a:pPr>
                <a:defRPr/>
              </a:pPr>
              <a:t>2022/9/13</a:t>
            </a:fld>
            <a:endParaRPr lang="zh-CN" altLang="en-US"/>
          </a:p>
        </p:txBody>
      </p:sp>
      <p:sp>
        <p:nvSpPr>
          <p:cNvPr id="9" name="页脚占位符 4"/>
          <p:cNvSpPr>
            <a:spLocks noGrp="1"/>
          </p:cNvSpPr>
          <p:nvPr>
            <p:ph type="ftr" sz="quarter" idx="15"/>
          </p:nvPr>
        </p:nvSpPr>
        <p:spPr/>
        <p:txBody>
          <a:bodyPr/>
          <a:lstStyle>
            <a:lvl1pPr>
              <a:defRPr/>
            </a:lvl1pPr>
          </a:lstStyle>
          <a:p>
            <a:pPr>
              <a:defRPr/>
            </a:pPr>
            <a:endParaRPr lang="zh-CN" altLang="en-US"/>
          </a:p>
        </p:txBody>
      </p:sp>
      <p:sp>
        <p:nvSpPr>
          <p:cNvPr id="11" name="灯片编号占位符 5"/>
          <p:cNvSpPr>
            <a:spLocks noGrp="1"/>
          </p:cNvSpPr>
          <p:nvPr>
            <p:ph type="sldNum" sz="quarter" idx="16"/>
          </p:nvPr>
        </p:nvSpPr>
        <p:spPr/>
        <p:txBody>
          <a:bodyPr/>
          <a:lstStyle>
            <a:lvl1pPr>
              <a:defRPr/>
            </a:lvl1pPr>
          </a:lstStyle>
          <a:p>
            <a:pPr>
              <a:defRPr/>
            </a:pPr>
            <a:fld id="{9E816CB2-F0AF-4685-831F-1FA3FB8ADE07}" type="slidenum">
              <a:rPr lang="zh-CN" altLang="en-US"/>
              <a:pPr>
                <a:defRPr/>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928688" y="0"/>
            <a:ext cx="7758112" cy="928688"/>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zh-CN" altLang="en-US" dirty="0"/>
              <a:t>单击此处编辑母版标题样式</a:t>
            </a:r>
          </a:p>
        </p:txBody>
      </p:sp>
      <p:sp>
        <p:nvSpPr>
          <p:cNvPr id="1027" name="文本占位符 2"/>
          <p:cNvSpPr>
            <a:spLocks noGrp="1"/>
          </p:cNvSpPr>
          <p:nvPr>
            <p:ph type="body" idx="1"/>
          </p:nvPr>
        </p:nvSpPr>
        <p:spPr bwMode="auto">
          <a:xfrm>
            <a:off x="928688" y="1285875"/>
            <a:ext cx="7786687" cy="47148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785813" y="6357938"/>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defRPr>
            </a:lvl1pPr>
          </a:lstStyle>
          <a:p>
            <a:pPr>
              <a:defRPr/>
            </a:pPr>
            <a:fld id="{B0B1F943-31FD-4698-99BE-5378A251F629}" type="datetime1">
              <a:rPr lang="zh-CN" altLang="en-US"/>
              <a:pPr>
                <a:defRPr/>
              </a:pPr>
              <a:t>2022/9/13</a:t>
            </a:fld>
            <a:endParaRPr lang="zh-CN" altLang="en-US"/>
          </a:p>
        </p:txBody>
      </p:sp>
      <p:sp>
        <p:nvSpPr>
          <p:cNvPr id="5" name="页脚占位符 4"/>
          <p:cNvSpPr>
            <a:spLocks noGrp="1"/>
          </p:cNvSpPr>
          <p:nvPr>
            <p:ph type="ftr" sz="quarter" idx="3"/>
          </p:nvPr>
        </p:nvSpPr>
        <p:spPr>
          <a:xfrm>
            <a:off x="3357563" y="6357938"/>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715125" y="6357938"/>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defRPr>
            </a:lvl1pPr>
          </a:lstStyle>
          <a:p>
            <a:pPr>
              <a:defRPr/>
            </a:pPr>
            <a:fld id="{0D244337-6DAB-4CB0-8F8C-57E9F591FA8A}" type="slidenum">
              <a:rPr lang="zh-CN" altLang="en-US"/>
              <a:pPr>
                <a:defRPr/>
              </a:pPr>
              <a:t>‹#›</a:t>
            </a:fld>
            <a:endParaRPr lang="zh-CN" altLang="en-US"/>
          </a:p>
        </p:txBody>
      </p:sp>
      <p:sp>
        <p:nvSpPr>
          <p:cNvPr id="7" name="矩形 6"/>
          <p:cNvSpPr/>
          <p:nvPr userDrawn="1"/>
        </p:nvSpPr>
        <p:spPr>
          <a:xfrm>
            <a:off x="0" y="0"/>
            <a:ext cx="428596" cy="6858000"/>
          </a:xfrm>
          <a:prstGeom prst="rect">
            <a:avLst/>
          </a:prstGeom>
          <a:solidFill>
            <a:srgbClr val="0F6A7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0F6A7B"/>
              </a:solidFill>
            </a:endParaRPr>
          </a:p>
        </p:txBody>
      </p:sp>
      <p:cxnSp>
        <p:nvCxnSpPr>
          <p:cNvPr id="8" name="直接连接符 7"/>
          <p:cNvCxnSpPr/>
          <p:nvPr userDrawn="1"/>
        </p:nvCxnSpPr>
        <p:spPr>
          <a:xfrm rot="10800000">
            <a:off x="928688" y="1000125"/>
            <a:ext cx="7786687" cy="1588"/>
          </a:xfrm>
          <a:prstGeom prst="line">
            <a:avLst/>
          </a:prstGeom>
          <a:ln w="19050">
            <a:solidFill>
              <a:srgbClr val="0F6A7B"/>
            </a:solidFill>
          </a:ln>
        </p:spPr>
        <p:style>
          <a:lnRef idx="1">
            <a:schemeClr val="accent1"/>
          </a:lnRef>
          <a:fillRef idx="0">
            <a:schemeClr val="accent1"/>
          </a:fillRef>
          <a:effectRef idx="0">
            <a:schemeClr val="accent1"/>
          </a:effectRef>
          <a:fontRef idx="minor">
            <a:schemeClr val="tx1"/>
          </a:fontRef>
        </p:style>
      </p:cxnSp>
      <p:sp>
        <p:nvSpPr>
          <p:cNvPr id="1035" name="TextBox 9"/>
          <p:cNvSpPr txBox="1">
            <a:spLocks noChangeArrowheads="1"/>
          </p:cNvSpPr>
          <p:nvPr userDrawn="1"/>
        </p:nvSpPr>
        <p:spPr bwMode="auto">
          <a:xfrm>
            <a:off x="59410" y="1214422"/>
            <a:ext cx="369332" cy="3929090"/>
          </a:xfrm>
          <a:prstGeom prst="rect">
            <a:avLst/>
          </a:prstGeom>
          <a:noFill/>
          <a:ln>
            <a:noFill/>
          </a:ln>
        </p:spPr>
        <p:txBody>
          <a:bodyPr vert="eaVert" wrap="squar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defRPr/>
            </a:pPr>
            <a:r>
              <a:rPr lang="zh-CN" altLang="en-US" sz="1200" baseline="0" dirty="0">
                <a:solidFill>
                  <a:schemeClr val="bg1"/>
                </a:solidFill>
                <a:latin typeface="Times New Roman" pitchFamily="18" charset="0"/>
                <a:ea typeface="宋体" pitchFamily="2" charset="-122"/>
              </a:rPr>
              <a:t>学术论文规范与论文撰写</a:t>
            </a:r>
            <a:r>
              <a:rPr lang="en-US" altLang="zh-CN" sz="1200" baseline="0" dirty="0">
                <a:solidFill>
                  <a:schemeClr val="bg1"/>
                </a:solidFill>
                <a:latin typeface="Times New Roman" pitchFamily="18" charset="0"/>
                <a:ea typeface="宋体" pitchFamily="2" charset="-122"/>
              </a:rPr>
              <a:t>——2002</a:t>
            </a:r>
            <a:r>
              <a:rPr lang="zh-CN" altLang="en-US" sz="1200" baseline="0" dirty="0">
                <a:solidFill>
                  <a:schemeClr val="bg1"/>
                </a:solidFill>
                <a:latin typeface="Times New Roman" pitchFamily="18" charset="0"/>
                <a:ea typeface="宋体" pitchFamily="2" charset="-122"/>
              </a:rPr>
              <a:t>年秋季学期</a:t>
            </a:r>
          </a:p>
        </p:txBody>
      </p:sp>
      <p:pic>
        <p:nvPicPr>
          <p:cNvPr id="12" name="图片 11">
            <a:extLst>
              <a:ext uri="{FF2B5EF4-FFF2-40B4-BE49-F238E27FC236}">
                <a16:creationId xmlns:a16="http://schemas.microsoft.com/office/drawing/2014/main" id="{5A5F8F17-CD82-4921-8DDA-FAEF64ADD84B}"/>
              </a:ext>
            </a:extLst>
          </p:cNvPr>
          <p:cNvPicPr>
            <a:picLocks noChangeAspect="1"/>
          </p:cNvPicPr>
          <p:nvPr userDrawn="1"/>
        </p:nvPicPr>
        <p:blipFill>
          <a:blip r:embed="rId9"/>
          <a:stretch>
            <a:fillRect/>
          </a:stretch>
        </p:blipFill>
        <p:spPr>
          <a:xfrm>
            <a:off x="6715125" y="6180567"/>
            <a:ext cx="1671730" cy="537341"/>
          </a:xfrm>
          <a:prstGeom prst="rect">
            <a:avLst/>
          </a:prstGeom>
        </p:spPr>
      </p:pic>
    </p:spTree>
  </p:cSld>
  <p:clrMap bg1="lt1" tx1="dk1" bg2="lt2" tx2="dk2" accent1="accent1" accent2="accent2" accent3="accent3" accent4="accent4" accent5="accent5" accent6="accent6" hlink="hlink" folHlink="folHlink"/>
  <p:sldLayoutIdLst>
    <p:sldLayoutId id="2147485706" r:id="rId1"/>
    <p:sldLayoutId id="2147485707" r:id="rId2"/>
    <p:sldLayoutId id="2147485696" r:id="rId3"/>
    <p:sldLayoutId id="2147485697" r:id="rId4"/>
    <p:sldLayoutId id="2147485699" r:id="rId5"/>
    <p:sldLayoutId id="2147485700" r:id="rId6"/>
    <p:sldLayoutId id="2147485708" r:id="rId7"/>
  </p:sldLayoutIdLst>
  <p:hf hdr="0" ftr="0" dt="0"/>
  <p:txStyles>
    <p:titleStyle>
      <a:lvl1pPr algn="l" rtl="0" eaLnBrk="0" fontAlgn="base" hangingPunct="0">
        <a:spcBef>
          <a:spcPct val="0"/>
        </a:spcBef>
        <a:spcAft>
          <a:spcPct val="0"/>
        </a:spcAft>
        <a:defRPr sz="2400" b="0" kern="1200" baseline="0">
          <a:solidFill>
            <a:srgbClr val="0F6A7B"/>
          </a:solidFill>
          <a:latin typeface="Arial" pitchFamily="34" charset="0"/>
          <a:ea typeface="黑体" pitchFamily="49" charset="-122"/>
          <a:cs typeface="+mj-cs"/>
        </a:defRPr>
      </a:lvl1pPr>
      <a:lvl2pPr algn="l" rtl="0" eaLnBrk="0" fontAlgn="base" hangingPunct="0">
        <a:spcBef>
          <a:spcPct val="0"/>
        </a:spcBef>
        <a:spcAft>
          <a:spcPct val="0"/>
        </a:spcAft>
        <a:defRPr sz="2400" b="1">
          <a:solidFill>
            <a:srgbClr val="800080"/>
          </a:solidFill>
          <a:latin typeface="楷体_GB2312" pitchFamily="49" charset="-122"/>
          <a:ea typeface="楷体_GB2312" pitchFamily="49" charset="-122"/>
        </a:defRPr>
      </a:lvl2pPr>
      <a:lvl3pPr algn="l" rtl="0" eaLnBrk="0" fontAlgn="base" hangingPunct="0">
        <a:spcBef>
          <a:spcPct val="0"/>
        </a:spcBef>
        <a:spcAft>
          <a:spcPct val="0"/>
        </a:spcAft>
        <a:defRPr sz="2400" b="1">
          <a:solidFill>
            <a:srgbClr val="800080"/>
          </a:solidFill>
          <a:latin typeface="楷体_GB2312" pitchFamily="49" charset="-122"/>
          <a:ea typeface="楷体_GB2312" pitchFamily="49" charset="-122"/>
        </a:defRPr>
      </a:lvl3pPr>
      <a:lvl4pPr algn="l" rtl="0" eaLnBrk="0" fontAlgn="base" hangingPunct="0">
        <a:spcBef>
          <a:spcPct val="0"/>
        </a:spcBef>
        <a:spcAft>
          <a:spcPct val="0"/>
        </a:spcAft>
        <a:defRPr sz="2400" b="1">
          <a:solidFill>
            <a:srgbClr val="800080"/>
          </a:solidFill>
          <a:latin typeface="楷体_GB2312" pitchFamily="49" charset="-122"/>
          <a:ea typeface="楷体_GB2312" pitchFamily="49" charset="-122"/>
        </a:defRPr>
      </a:lvl4pPr>
      <a:lvl5pPr algn="l" rtl="0" eaLnBrk="0" fontAlgn="base" hangingPunct="0">
        <a:spcBef>
          <a:spcPct val="0"/>
        </a:spcBef>
        <a:spcAft>
          <a:spcPct val="0"/>
        </a:spcAft>
        <a:defRPr sz="2400" b="1">
          <a:solidFill>
            <a:srgbClr val="800080"/>
          </a:solidFill>
          <a:latin typeface="楷体_GB2312" pitchFamily="49" charset="-122"/>
          <a:ea typeface="楷体_GB2312" pitchFamily="49" charset="-122"/>
        </a:defRPr>
      </a:lvl5pPr>
      <a:lvl6pPr marL="457200" algn="l" rtl="0" fontAlgn="base">
        <a:spcBef>
          <a:spcPct val="0"/>
        </a:spcBef>
        <a:spcAft>
          <a:spcPct val="0"/>
        </a:spcAft>
        <a:defRPr sz="3200">
          <a:solidFill>
            <a:srgbClr val="800080"/>
          </a:solidFill>
          <a:latin typeface="黑体" pitchFamily="2" charset="-122"/>
          <a:ea typeface="黑体" pitchFamily="2" charset="-122"/>
        </a:defRPr>
      </a:lvl6pPr>
      <a:lvl7pPr marL="914400" algn="l" rtl="0" fontAlgn="base">
        <a:spcBef>
          <a:spcPct val="0"/>
        </a:spcBef>
        <a:spcAft>
          <a:spcPct val="0"/>
        </a:spcAft>
        <a:defRPr sz="3200">
          <a:solidFill>
            <a:srgbClr val="800080"/>
          </a:solidFill>
          <a:latin typeface="黑体" pitchFamily="2" charset="-122"/>
          <a:ea typeface="黑体" pitchFamily="2" charset="-122"/>
        </a:defRPr>
      </a:lvl7pPr>
      <a:lvl8pPr marL="1371600" algn="l" rtl="0" fontAlgn="base">
        <a:spcBef>
          <a:spcPct val="0"/>
        </a:spcBef>
        <a:spcAft>
          <a:spcPct val="0"/>
        </a:spcAft>
        <a:defRPr sz="3200">
          <a:solidFill>
            <a:srgbClr val="800080"/>
          </a:solidFill>
          <a:latin typeface="黑体" pitchFamily="2" charset="-122"/>
          <a:ea typeface="黑体" pitchFamily="2" charset="-122"/>
        </a:defRPr>
      </a:lvl8pPr>
      <a:lvl9pPr marL="1828800" algn="l" rtl="0" fontAlgn="base">
        <a:spcBef>
          <a:spcPct val="0"/>
        </a:spcBef>
        <a:spcAft>
          <a:spcPct val="0"/>
        </a:spcAft>
        <a:defRPr sz="3200">
          <a:solidFill>
            <a:srgbClr val="800080"/>
          </a:solidFill>
          <a:latin typeface="黑体" pitchFamily="2" charset="-122"/>
          <a:ea typeface="黑体" pitchFamily="2" charset="-122"/>
        </a:defRPr>
      </a:lvl9pPr>
    </p:titleStyle>
    <p:bodyStyle>
      <a:lvl1pPr marL="342900" indent="-342900" algn="l" rtl="0" eaLnBrk="0" fontAlgn="base" hangingPunct="0">
        <a:spcBef>
          <a:spcPts val="1800"/>
        </a:spcBef>
        <a:spcAft>
          <a:spcPct val="0"/>
        </a:spcAft>
        <a:buClr>
          <a:srgbClr val="A7001D"/>
        </a:buClr>
        <a:buSzPct val="75000"/>
        <a:buFont typeface="Wingdings" pitchFamily="2" charset="2"/>
        <a:buChar char="u"/>
        <a:defRPr sz="1800" kern="1200" baseline="0">
          <a:solidFill>
            <a:schemeClr val="tx1"/>
          </a:solidFill>
          <a:latin typeface="Arial" pitchFamily="34" charset="0"/>
          <a:ea typeface="宋体" pitchFamily="2" charset="-122"/>
          <a:cs typeface="+mn-cs"/>
        </a:defRPr>
      </a:lvl1pPr>
      <a:lvl2pPr marL="742950" indent="-285750" algn="l" rtl="0" eaLnBrk="0" fontAlgn="base" hangingPunct="0">
        <a:spcBef>
          <a:spcPct val="20000"/>
        </a:spcBef>
        <a:spcAft>
          <a:spcPct val="0"/>
        </a:spcAft>
        <a:buClr>
          <a:srgbClr val="A7001D"/>
        </a:buClr>
        <a:buFont typeface="Wingdings" panose="05000000000000000000" pitchFamily="2" charset="2"/>
        <a:buChar char="Ø"/>
        <a:defRPr sz="1600" kern="1200" baseline="0">
          <a:solidFill>
            <a:schemeClr val="tx1"/>
          </a:solidFill>
          <a:latin typeface="Arial" pitchFamily="34" charset="0"/>
          <a:ea typeface="宋体" pitchFamily="2" charset="-122"/>
          <a:cs typeface="+mn-cs"/>
        </a:defRPr>
      </a:lvl2pPr>
      <a:lvl3pPr marL="1143000" indent="-228600" algn="l" rtl="0" eaLnBrk="0" fontAlgn="base" hangingPunct="0">
        <a:spcBef>
          <a:spcPct val="20000"/>
        </a:spcBef>
        <a:spcAft>
          <a:spcPct val="0"/>
        </a:spcAft>
        <a:buFont typeface="Arial" pitchFamily="34" charset="0"/>
        <a:buChar char="•"/>
        <a:defRPr sz="2400" kern="1200" baseline="0">
          <a:solidFill>
            <a:schemeClr val="tx1"/>
          </a:solidFill>
          <a:latin typeface="Arial" pitchFamily="34" charset="0"/>
          <a:ea typeface="宋体" pitchFamily="2" charset="-122"/>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ea"/>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ea"/>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 Id="rId4" Type="http://schemas.openxmlformats.org/officeDocument/2006/relationships/hyperlink" Target="https://ssrn.com/abstract=4004159"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ctrTitle"/>
          </p:nvPr>
        </p:nvSpPr>
        <p:spPr>
          <a:xfrm>
            <a:off x="684213" y="1989138"/>
            <a:ext cx="8105775" cy="1223838"/>
          </a:xfrm>
        </p:spPr>
        <p:txBody>
          <a:bodyPr>
            <a:noAutofit/>
          </a:bodyPr>
          <a:lstStyle/>
          <a:p>
            <a:pPr eaLnBrk="1" hangingPunct="1">
              <a:lnSpc>
                <a:spcPct val="150000"/>
              </a:lnSpc>
            </a:pPr>
            <a:r>
              <a:rPr lang="zh-CN" altLang="en-US" sz="3200" dirty="0"/>
              <a:t>第</a:t>
            </a:r>
            <a:r>
              <a:rPr lang="en-US" altLang="zh-CN" sz="3200" dirty="0"/>
              <a:t>2</a:t>
            </a:r>
            <a:r>
              <a:rPr lang="zh-CN" altLang="en-US" sz="3200" dirty="0"/>
              <a:t>课</a:t>
            </a:r>
            <a:br>
              <a:rPr lang="en-US" altLang="zh-CN" sz="3200" dirty="0"/>
            </a:br>
            <a:r>
              <a:rPr lang="zh-CN" altLang="en-US" sz="3200" dirty="0"/>
              <a:t>论文作图的原则与技巧</a:t>
            </a:r>
          </a:p>
        </p:txBody>
      </p:sp>
      <p:sp>
        <p:nvSpPr>
          <p:cNvPr id="4099" name="副标题 2"/>
          <p:cNvSpPr>
            <a:spLocks noGrp="1"/>
          </p:cNvSpPr>
          <p:nvPr>
            <p:ph type="subTitle" idx="1"/>
          </p:nvPr>
        </p:nvSpPr>
        <p:spPr>
          <a:xfrm>
            <a:off x="827088" y="3356992"/>
            <a:ext cx="7993062" cy="1857375"/>
          </a:xfrm>
        </p:spPr>
        <p:txBody>
          <a:bodyPr/>
          <a:lstStyle/>
          <a:p>
            <a:pPr eaLnBrk="1" hangingPunct="1"/>
            <a:endParaRPr lang="en-US" altLang="zh-CN" dirty="0">
              <a:latin typeface="Arial" pitchFamily="34" charset="0"/>
            </a:endParaRPr>
          </a:p>
          <a:p>
            <a:pPr eaLnBrk="1" hangingPunct="1"/>
            <a:r>
              <a:rPr lang="zh-CN" altLang="en-US" sz="2400" dirty="0">
                <a:latin typeface="黑体" panose="02010609060101010101" pitchFamily="49" charset="-122"/>
                <a:ea typeface="黑体" panose="02010609060101010101" pitchFamily="49" charset="-122"/>
              </a:rPr>
              <a:t>陈方豪 助理教授</a:t>
            </a:r>
            <a:endParaRPr lang="en-US" altLang="zh-CN" sz="2400" dirty="0">
              <a:latin typeface="黑体" panose="02010609060101010101" pitchFamily="49" charset="-122"/>
              <a:ea typeface="黑体" panose="02010609060101010101" pitchFamily="49" charset="-122"/>
            </a:endParaRPr>
          </a:p>
          <a:p>
            <a:pPr eaLnBrk="1" hangingPunct="1"/>
            <a:r>
              <a:rPr lang="zh-CN" altLang="en-US" sz="2400" dirty="0">
                <a:latin typeface="黑体" panose="02010609060101010101" pitchFamily="49" charset="-122"/>
                <a:ea typeface="黑体" panose="02010609060101010101" pitchFamily="49" charset="-122"/>
              </a:rPr>
              <a:t>经济学院 特区港澳经济研究所</a:t>
            </a:r>
            <a:endParaRPr lang="en-US" altLang="zh-CN" sz="2400" dirty="0">
              <a:latin typeface="黑体" panose="02010609060101010101" pitchFamily="49" charset="-122"/>
              <a:ea typeface="黑体" panose="02010609060101010101" pitchFamily="49" charset="-122"/>
            </a:endParaRPr>
          </a:p>
          <a:p>
            <a:pPr eaLnBrk="1" hangingPunct="1"/>
            <a:r>
              <a:rPr lang="en-US" altLang="zh-CN" sz="1800" dirty="0">
                <a:latin typeface="黑体" panose="02010609060101010101" pitchFamily="49" charset="-122"/>
                <a:ea typeface="黑体" panose="02010609060101010101" pitchFamily="49" charset="-122"/>
              </a:rPr>
              <a:t>2022</a:t>
            </a:r>
            <a:r>
              <a:rPr lang="zh-CN" altLang="en-US" sz="1800" dirty="0">
                <a:latin typeface="黑体" panose="02010609060101010101" pitchFamily="49" charset="-122"/>
                <a:ea typeface="黑体" panose="02010609060101010101" pitchFamily="49" charset="-122"/>
              </a:rPr>
              <a:t>年</a:t>
            </a:r>
            <a:r>
              <a:rPr lang="en-US" altLang="zh-CN" dirty="0">
                <a:latin typeface="黑体" panose="02010609060101010101" pitchFamily="49" charset="-122"/>
                <a:ea typeface="黑体" panose="02010609060101010101" pitchFamily="49" charset="-122"/>
              </a:rPr>
              <a:t>9</a:t>
            </a:r>
            <a:r>
              <a:rPr lang="zh-CN" altLang="en-US" sz="1800" dirty="0">
                <a:latin typeface="黑体" panose="02010609060101010101" pitchFamily="49" charset="-122"/>
                <a:ea typeface="黑体" panose="02010609060101010101" pitchFamily="49" charset="-122"/>
              </a:rPr>
              <a:t>月</a:t>
            </a:r>
            <a:r>
              <a:rPr lang="en-US" altLang="zh-CN" sz="1800" dirty="0">
                <a:latin typeface="黑体" panose="02010609060101010101" pitchFamily="49" charset="-122"/>
                <a:ea typeface="黑体" panose="02010609060101010101" pitchFamily="49" charset="-122"/>
              </a:rPr>
              <a:t>14</a:t>
            </a:r>
            <a:r>
              <a:rPr lang="zh-CN" altLang="en-US" sz="1800" dirty="0">
                <a:latin typeface="黑体" panose="02010609060101010101" pitchFamily="49" charset="-122"/>
                <a:ea typeface="黑体" panose="02010609060101010101" pitchFamily="49" charset="-122"/>
              </a:rPr>
              <a:t>日</a:t>
            </a:r>
          </a:p>
          <a:p>
            <a:pPr eaLnBrk="1" hangingPunct="1"/>
            <a:endParaRPr lang="zh-CN" altLang="en-US" sz="1600" dirty="0">
              <a:latin typeface="Arial"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5D3DC-0729-47CD-99F3-1FF68FBCD152}"/>
              </a:ext>
            </a:extLst>
          </p:cNvPr>
          <p:cNvSpPr>
            <a:spLocks noGrp="1"/>
          </p:cNvSpPr>
          <p:nvPr>
            <p:ph type="title"/>
          </p:nvPr>
        </p:nvSpPr>
        <p:spPr/>
        <p:txBody>
          <a:bodyPr/>
          <a:lstStyle/>
          <a:p>
            <a:r>
              <a:rPr lang="en-US" altLang="zh-CN" dirty="0"/>
              <a:t>A Checklist for Observational Studies (Xu</a:t>
            </a:r>
            <a:r>
              <a:rPr lang="zh-CN" altLang="en-US" dirty="0"/>
              <a:t>，</a:t>
            </a:r>
            <a:r>
              <a:rPr lang="en-US" altLang="zh-CN" dirty="0"/>
              <a:t>2021)</a:t>
            </a:r>
            <a:endParaRPr lang="zh-CN" altLang="en-US" dirty="0"/>
          </a:p>
        </p:txBody>
      </p:sp>
      <p:sp>
        <p:nvSpPr>
          <p:cNvPr id="3" name="内容占位符 2">
            <a:extLst>
              <a:ext uri="{FF2B5EF4-FFF2-40B4-BE49-F238E27FC236}">
                <a16:creationId xmlns:a16="http://schemas.microsoft.com/office/drawing/2014/main" id="{AC7386B8-642E-476C-9EA3-1B822ABBC717}"/>
              </a:ext>
            </a:extLst>
          </p:cNvPr>
          <p:cNvSpPr>
            <a:spLocks noGrp="1"/>
          </p:cNvSpPr>
          <p:nvPr>
            <p:ph idx="1"/>
          </p:nvPr>
        </p:nvSpPr>
        <p:spPr/>
        <p:txBody>
          <a:bodyPr/>
          <a:lstStyle/>
          <a:p>
            <a:endParaRPr lang="en-US" altLang="zh-CN" dirty="0"/>
          </a:p>
        </p:txBody>
      </p:sp>
      <p:sp>
        <p:nvSpPr>
          <p:cNvPr id="4" name="灯片编号占位符 3">
            <a:extLst>
              <a:ext uri="{FF2B5EF4-FFF2-40B4-BE49-F238E27FC236}">
                <a16:creationId xmlns:a16="http://schemas.microsoft.com/office/drawing/2014/main" id="{4E3F2911-F9AD-40B0-862C-DC7D71348695}"/>
              </a:ext>
            </a:extLst>
          </p:cNvPr>
          <p:cNvSpPr>
            <a:spLocks noGrp="1"/>
          </p:cNvSpPr>
          <p:nvPr>
            <p:ph type="sldNum" sz="quarter" idx="12"/>
          </p:nvPr>
        </p:nvSpPr>
        <p:spPr/>
        <p:txBody>
          <a:bodyPr/>
          <a:lstStyle/>
          <a:p>
            <a:pPr>
              <a:defRPr/>
            </a:pPr>
            <a:fld id="{DF4C29A2-310B-4614-9E82-82EDFD340A49}" type="slidenum">
              <a:rPr lang="zh-CN" altLang="en-US" smtClean="0"/>
              <a:pPr>
                <a:defRPr/>
              </a:pPr>
              <a:t>10</a:t>
            </a:fld>
            <a:endParaRPr lang="zh-CN" altLang="en-US"/>
          </a:p>
        </p:txBody>
      </p:sp>
      <p:pic>
        <p:nvPicPr>
          <p:cNvPr id="6" name="图片 5">
            <a:extLst>
              <a:ext uri="{FF2B5EF4-FFF2-40B4-BE49-F238E27FC236}">
                <a16:creationId xmlns:a16="http://schemas.microsoft.com/office/drawing/2014/main" id="{59612321-36D1-4186-963C-CCBCCDB19F4E}"/>
              </a:ext>
            </a:extLst>
          </p:cNvPr>
          <p:cNvPicPr>
            <a:picLocks noChangeAspect="1"/>
          </p:cNvPicPr>
          <p:nvPr/>
        </p:nvPicPr>
        <p:blipFill>
          <a:blip r:embed="rId2"/>
          <a:stretch>
            <a:fillRect/>
          </a:stretch>
        </p:blipFill>
        <p:spPr>
          <a:xfrm>
            <a:off x="813784" y="1360544"/>
            <a:ext cx="7516431" cy="4303950"/>
          </a:xfrm>
          <a:prstGeom prst="rect">
            <a:avLst/>
          </a:prstGeom>
        </p:spPr>
      </p:pic>
    </p:spTree>
    <p:extLst>
      <p:ext uri="{BB962C8B-B14F-4D97-AF65-F5344CB8AC3E}">
        <p14:creationId xmlns:p14="http://schemas.microsoft.com/office/powerpoint/2010/main" val="2947893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5D3DC-0729-47CD-99F3-1FF68FBCD152}"/>
              </a:ext>
            </a:extLst>
          </p:cNvPr>
          <p:cNvSpPr>
            <a:spLocks noGrp="1"/>
          </p:cNvSpPr>
          <p:nvPr>
            <p:ph type="title"/>
          </p:nvPr>
        </p:nvSpPr>
        <p:spPr/>
        <p:txBody>
          <a:bodyPr/>
          <a:lstStyle/>
          <a:p>
            <a:r>
              <a:rPr lang="en-US" altLang="zh-CN" dirty="0"/>
              <a:t>A Checklist for Observational Studies (Xu</a:t>
            </a:r>
            <a:r>
              <a:rPr lang="zh-CN" altLang="en-US" dirty="0"/>
              <a:t>，</a:t>
            </a:r>
            <a:r>
              <a:rPr lang="en-US" altLang="zh-CN" dirty="0"/>
              <a:t>2021)</a:t>
            </a:r>
            <a:endParaRPr lang="zh-CN" altLang="en-US" dirty="0"/>
          </a:p>
        </p:txBody>
      </p:sp>
      <p:sp>
        <p:nvSpPr>
          <p:cNvPr id="3" name="内容占位符 2">
            <a:extLst>
              <a:ext uri="{FF2B5EF4-FFF2-40B4-BE49-F238E27FC236}">
                <a16:creationId xmlns:a16="http://schemas.microsoft.com/office/drawing/2014/main" id="{AC7386B8-642E-476C-9EA3-1B822ABBC717}"/>
              </a:ext>
            </a:extLst>
          </p:cNvPr>
          <p:cNvSpPr>
            <a:spLocks noGrp="1"/>
          </p:cNvSpPr>
          <p:nvPr>
            <p:ph idx="1"/>
          </p:nvPr>
        </p:nvSpPr>
        <p:spPr/>
        <p:txBody>
          <a:bodyPr/>
          <a:lstStyle/>
          <a:p>
            <a:endParaRPr lang="en-US" altLang="zh-CN" dirty="0"/>
          </a:p>
        </p:txBody>
      </p:sp>
      <p:sp>
        <p:nvSpPr>
          <p:cNvPr id="4" name="灯片编号占位符 3">
            <a:extLst>
              <a:ext uri="{FF2B5EF4-FFF2-40B4-BE49-F238E27FC236}">
                <a16:creationId xmlns:a16="http://schemas.microsoft.com/office/drawing/2014/main" id="{4E3F2911-F9AD-40B0-862C-DC7D71348695}"/>
              </a:ext>
            </a:extLst>
          </p:cNvPr>
          <p:cNvSpPr>
            <a:spLocks noGrp="1"/>
          </p:cNvSpPr>
          <p:nvPr>
            <p:ph type="sldNum" sz="quarter" idx="12"/>
          </p:nvPr>
        </p:nvSpPr>
        <p:spPr/>
        <p:txBody>
          <a:bodyPr/>
          <a:lstStyle/>
          <a:p>
            <a:pPr>
              <a:defRPr/>
            </a:pPr>
            <a:fld id="{DF4C29A2-310B-4614-9E82-82EDFD340A49}" type="slidenum">
              <a:rPr lang="zh-CN" altLang="en-US" smtClean="0"/>
              <a:pPr>
                <a:defRPr/>
              </a:pPr>
              <a:t>11</a:t>
            </a:fld>
            <a:endParaRPr lang="zh-CN" altLang="en-US"/>
          </a:p>
        </p:txBody>
      </p:sp>
      <p:pic>
        <p:nvPicPr>
          <p:cNvPr id="5" name="图片 4">
            <a:extLst>
              <a:ext uri="{FF2B5EF4-FFF2-40B4-BE49-F238E27FC236}">
                <a16:creationId xmlns:a16="http://schemas.microsoft.com/office/drawing/2014/main" id="{5895EC60-AE1D-48D2-BDF9-B64FC39E14CB}"/>
              </a:ext>
            </a:extLst>
          </p:cNvPr>
          <p:cNvPicPr>
            <a:picLocks noChangeAspect="1"/>
          </p:cNvPicPr>
          <p:nvPr/>
        </p:nvPicPr>
        <p:blipFill>
          <a:blip r:embed="rId2"/>
          <a:stretch>
            <a:fillRect/>
          </a:stretch>
        </p:blipFill>
        <p:spPr>
          <a:xfrm>
            <a:off x="928662" y="1214453"/>
            <a:ext cx="7112144" cy="5040376"/>
          </a:xfrm>
          <a:prstGeom prst="rect">
            <a:avLst/>
          </a:prstGeom>
        </p:spPr>
      </p:pic>
    </p:spTree>
    <p:extLst>
      <p:ext uri="{BB962C8B-B14F-4D97-AF65-F5344CB8AC3E}">
        <p14:creationId xmlns:p14="http://schemas.microsoft.com/office/powerpoint/2010/main" val="14823666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5D3DC-0729-47CD-99F3-1FF68FBCD152}"/>
              </a:ext>
            </a:extLst>
          </p:cNvPr>
          <p:cNvSpPr>
            <a:spLocks noGrp="1"/>
          </p:cNvSpPr>
          <p:nvPr>
            <p:ph type="title"/>
          </p:nvPr>
        </p:nvSpPr>
        <p:spPr/>
        <p:txBody>
          <a:bodyPr/>
          <a:lstStyle/>
          <a:p>
            <a:r>
              <a:rPr lang="en-US" altLang="zh-CN" dirty="0"/>
              <a:t>A Checklist for Observational Studies (Xu</a:t>
            </a:r>
            <a:r>
              <a:rPr lang="zh-CN" altLang="en-US" dirty="0"/>
              <a:t>，</a:t>
            </a:r>
            <a:r>
              <a:rPr lang="en-US" altLang="zh-CN" dirty="0"/>
              <a:t>2021)</a:t>
            </a:r>
            <a:endParaRPr lang="zh-CN" altLang="en-US" dirty="0"/>
          </a:p>
        </p:txBody>
      </p:sp>
      <p:pic>
        <p:nvPicPr>
          <p:cNvPr id="11" name="内容占位符 10">
            <a:extLst>
              <a:ext uri="{FF2B5EF4-FFF2-40B4-BE49-F238E27FC236}">
                <a16:creationId xmlns:a16="http://schemas.microsoft.com/office/drawing/2014/main" id="{AEF5E03C-E8C1-4A5A-B493-B622DA5ADDC3}"/>
              </a:ext>
            </a:extLst>
          </p:cNvPr>
          <p:cNvPicPr>
            <a:picLocks noGrp="1" noChangeAspect="1"/>
          </p:cNvPicPr>
          <p:nvPr>
            <p:ph sz="half" idx="2"/>
          </p:nvPr>
        </p:nvPicPr>
        <p:blipFill>
          <a:blip r:embed="rId2"/>
          <a:stretch>
            <a:fillRect/>
          </a:stretch>
        </p:blipFill>
        <p:spPr>
          <a:xfrm>
            <a:off x="4786313" y="2752728"/>
            <a:ext cx="4038600" cy="2306631"/>
          </a:xfrm>
          <a:prstGeom prst="rect">
            <a:avLst/>
          </a:prstGeom>
        </p:spPr>
      </p:pic>
      <p:sp>
        <p:nvSpPr>
          <p:cNvPr id="4" name="灯片编号占位符 3">
            <a:extLst>
              <a:ext uri="{FF2B5EF4-FFF2-40B4-BE49-F238E27FC236}">
                <a16:creationId xmlns:a16="http://schemas.microsoft.com/office/drawing/2014/main" id="{4E3F2911-F9AD-40B0-862C-DC7D71348695}"/>
              </a:ext>
            </a:extLst>
          </p:cNvPr>
          <p:cNvSpPr>
            <a:spLocks noGrp="1"/>
          </p:cNvSpPr>
          <p:nvPr>
            <p:ph type="sldNum" sz="quarter" idx="12"/>
          </p:nvPr>
        </p:nvSpPr>
        <p:spPr/>
        <p:txBody>
          <a:bodyPr/>
          <a:lstStyle/>
          <a:p>
            <a:pPr>
              <a:defRPr/>
            </a:pPr>
            <a:fld id="{DF4C29A2-310B-4614-9E82-82EDFD340A49}" type="slidenum">
              <a:rPr lang="zh-CN" altLang="en-US" smtClean="0"/>
              <a:pPr>
                <a:defRPr/>
              </a:pPr>
              <a:t>12</a:t>
            </a:fld>
            <a:endParaRPr lang="zh-CN" altLang="en-US"/>
          </a:p>
        </p:txBody>
      </p:sp>
      <p:pic>
        <p:nvPicPr>
          <p:cNvPr id="10" name="内容占位符 9">
            <a:extLst>
              <a:ext uri="{FF2B5EF4-FFF2-40B4-BE49-F238E27FC236}">
                <a16:creationId xmlns:a16="http://schemas.microsoft.com/office/drawing/2014/main" id="{4384BA79-DDF6-435D-905A-1FD5F4F1AB2B}"/>
              </a:ext>
            </a:extLst>
          </p:cNvPr>
          <p:cNvPicPr>
            <a:picLocks noGrp="1" noChangeAspect="1"/>
          </p:cNvPicPr>
          <p:nvPr>
            <p:ph sz="half" idx="1"/>
          </p:nvPr>
        </p:nvPicPr>
        <p:blipFill>
          <a:blip r:embed="rId3"/>
          <a:stretch>
            <a:fillRect/>
          </a:stretch>
        </p:blipFill>
        <p:spPr>
          <a:xfrm>
            <a:off x="642938" y="2380595"/>
            <a:ext cx="4038600" cy="3050898"/>
          </a:xfrm>
          <a:prstGeom prst="rect">
            <a:avLst/>
          </a:prstGeom>
        </p:spPr>
      </p:pic>
    </p:spTree>
    <p:extLst>
      <p:ext uri="{BB962C8B-B14F-4D97-AF65-F5344CB8AC3E}">
        <p14:creationId xmlns:p14="http://schemas.microsoft.com/office/powerpoint/2010/main" val="1174215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4B9405DB-E51F-488E-B2B2-A561519519A9}"/>
              </a:ext>
            </a:extLst>
          </p:cNvPr>
          <p:cNvSpPr>
            <a:spLocks noGrp="1"/>
          </p:cNvSpPr>
          <p:nvPr>
            <p:ph type="title"/>
          </p:nvPr>
        </p:nvSpPr>
        <p:spPr/>
        <p:txBody>
          <a:bodyPr/>
          <a:lstStyle/>
          <a:p>
            <a:r>
              <a:rPr lang="zh-CN" altLang="en-US" dirty="0"/>
              <a:t>地图信息图可以用来探索一些散点图无法发现的故事</a:t>
            </a:r>
          </a:p>
        </p:txBody>
      </p:sp>
      <p:sp>
        <p:nvSpPr>
          <p:cNvPr id="5" name="灯片编号占位符 4">
            <a:extLst>
              <a:ext uri="{FF2B5EF4-FFF2-40B4-BE49-F238E27FC236}">
                <a16:creationId xmlns:a16="http://schemas.microsoft.com/office/drawing/2014/main" id="{C814BFE0-5B18-4D05-8A95-2194FFB21E1B}"/>
              </a:ext>
            </a:extLst>
          </p:cNvPr>
          <p:cNvSpPr>
            <a:spLocks noGrp="1"/>
          </p:cNvSpPr>
          <p:nvPr>
            <p:ph type="sldNum" sz="quarter" idx="12"/>
          </p:nvPr>
        </p:nvSpPr>
        <p:spPr/>
        <p:txBody>
          <a:bodyPr/>
          <a:lstStyle/>
          <a:p>
            <a:pPr>
              <a:defRPr/>
            </a:pPr>
            <a:fld id="{7D339228-A952-4448-8F87-FF29D71BA6D0}" type="slidenum">
              <a:rPr lang="zh-CN" altLang="en-US" smtClean="0"/>
              <a:pPr>
                <a:defRPr/>
              </a:pPr>
              <a:t>13</a:t>
            </a:fld>
            <a:endParaRPr lang="zh-CN" altLang="en-US"/>
          </a:p>
        </p:txBody>
      </p:sp>
      <p:pic>
        <p:nvPicPr>
          <p:cNvPr id="2050" name="Picture 2" descr="https://picx.zhimg.com/80/v2-1291593b7a0d44bb5d9e8e41f33e1e9f_1440w.jpg">
            <a:extLst>
              <a:ext uri="{FF2B5EF4-FFF2-40B4-BE49-F238E27FC236}">
                <a16:creationId xmlns:a16="http://schemas.microsoft.com/office/drawing/2014/main" id="{6F8AB703-EC75-4C73-8C9A-0AEA90199DA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02012" y="1357313"/>
            <a:ext cx="5040038" cy="4714875"/>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a:extLst>
              <a:ext uri="{FF2B5EF4-FFF2-40B4-BE49-F238E27FC236}">
                <a16:creationId xmlns:a16="http://schemas.microsoft.com/office/drawing/2014/main" id="{B0C4E840-B173-45E1-8119-A842EAE3469B}"/>
              </a:ext>
            </a:extLst>
          </p:cNvPr>
          <p:cNvSpPr txBox="1"/>
          <p:nvPr/>
        </p:nvSpPr>
        <p:spPr>
          <a:xfrm>
            <a:off x="3491880" y="6237312"/>
            <a:ext cx="2232248" cy="369332"/>
          </a:xfrm>
          <a:prstGeom prst="rect">
            <a:avLst/>
          </a:prstGeom>
          <a:noFill/>
        </p:spPr>
        <p:txBody>
          <a:bodyPr wrap="square" rtlCol="0">
            <a:spAutoFit/>
          </a:bodyPr>
          <a:lstStyle/>
          <a:p>
            <a:r>
              <a:rPr lang="en-US" altLang="zh-CN" dirty="0"/>
              <a:t>John Snow</a:t>
            </a:r>
            <a:r>
              <a:rPr lang="zh-CN" altLang="en-US" dirty="0"/>
              <a:t>（</a:t>
            </a:r>
            <a:r>
              <a:rPr lang="en-US" altLang="zh-CN" dirty="0"/>
              <a:t>1854</a:t>
            </a:r>
            <a:r>
              <a:rPr lang="zh-CN" altLang="en-US" dirty="0"/>
              <a:t>）</a:t>
            </a:r>
          </a:p>
        </p:txBody>
      </p:sp>
    </p:spTree>
    <p:extLst>
      <p:ext uri="{BB962C8B-B14F-4D97-AF65-F5344CB8AC3E}">
        <p14:creationId xmlns:p14="http://schemas.microsoft.com/office/powerpoint/2010/main" val="2241867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5D3DC-0729-47CD-99F3-1FF68FBCD152}"/>
              </a:ext>
            </a:extLst>
          </p:cNvPr>
          <p:cNvSpPr>
            <a:spLocks noGrp="1"/>
          </p:cNvSpPr>
          <p:nvPr>
            <p:ph type="title"/>
          </p:nvPr>
        </p:nvSpPr>
        <p:spPr/>
        <p:txBody>
          <a:bodyPr/>
          <a:lstStyle/>
          <a:p>
            <a:r>
              <a:rPr lang="zh-CN" altLang="en-US" dirty="0"/>
              <a:t>展示图（</a:t>
            </a:r>
            <a:r>
              <a:rPr lang="en-US" altLang="zh-CN" dirty="0"/>
              <a:t>explanatory</a:t>
            </a:r>
            <a:r>
              <a:rPr lang="zh-CN" altLang="en-US" dirty="0"/>
              <a:t>）</a:t>
            </a:r>
          </a:p>
        </p:txBody>
      </p:sp>
      <p:sp>
        <p:nvSpPr>
          <p:cNvPr id="3" name="内容占位符 2">
            <a:extLst>
              <a:ext uri="{FF2B5EF4-FFF2-40B4-BE49-F238E27FC236}">
                <a16:creationId xmlns:a16="http://schemas.microsoft.com/office/drawing/2014/main" id="{AC7386B8-642E-476C-9EA3-1B822ABBC717}"/>
              </a:ext>
            </a:extLst>
          </p:cNvPr>
          <p:cNvSpPr>
            <a:spLocks noGrp="1"/>
          </p:cNvSpPr>
          <p:nvPr>
            <p:ph idx="1"/>
          </p:nvPr>
        </p:nvSpPr>
        <p:spPr/>
        <p:txBody>
          <a:bodyPr/>
          <a:lstStyle/>
          <a:p>
            <a:endParaRPr lang="en-US" altLang="zh-CN" dirty="0"/>
          </a:p>
          <a:p>
            <a:r>
              <a:rPr lang="zh-CN" altLang="en-US" dirty="0"/>
              <a:t>一图胜千言</a:t>
            </a:r>
            <a:endParaRPr lang="en-US" altLang="zh-CN" dirty="0"/>
          </a:p>
          <a:p>
            <a:pPr lvl="1"/>
            <a:r>
              <a:rPr lang="zh-CN" altLang="en-US" dirty="0"/>
              <a:t>对探索图获得信息的精炼</a:t>
            </a:r>
            <a:endParaRPr lang="en-US" altLang="zh-CN" dirty="0"/>
          </a:p>
          <a:p>
            <a:pPr lvl="1"/>
            <a:r>
              <a:rPr lang="zh-CN" altLang="en-US" dirty="0"/>
              <a:t>只保留和论文主旨相关（</a:t>
            </a:r>
            <a:r>
              <a:rPr lang="en-US" altLang="zh-CN" dirty="0"/>
              <a:t>relevant</a:t>
            </a:r>
            <a:r>
              <a:rPr lang="zh-CN" altLang="en-US" dirty="0"/>
              <a:t>）的信息</a:t>
            </a:r>
            <a:endParaRPr lang="en-US" altLang="zh-CN" dirty="0"/>
          </a:p>
          <a:p>
            <a:r>
              <a:rPr lang="zh-CN" altLang="en-US" dirty="0"/>
              <a:t>图 </a:t>
            </a:r>
            <a:r>
              <a:rPr lang="en-US" altLang="zh-CN" dirty="0"/>
              <a:t>vs </a:t>
            </a:r>
            <a:r>
              <a:rPr lang="zh-CN" altLang="en-US" dirty="0"/>
              <a:t>表：</a:t>
            </a:r>
            <a:endParaRPr lang="en-US" altLang="zh-CN" dirty="0"/>
          </a:p>
          <a:p>
            <a:pPr lvl="1"/>
            <a:r>
              <a:rPr lang="zh-CN" altLang="en-US" dirty="0"/>
              <a:t>前者用于</a:t>
            </a:r>
            <a:r>
              <a:rPr lang="en-US" altLang="zh-CN" dirty="0"/>
              <a:t>telling story</a:t>
            </a:r>
            <a:r>
              <a:rPr lang="zh-CN" altLang="en-US" dirty="0"/>
              <a:t>，后者用于展示</a:t>
            </a:r>
            <a:r>
              <a:rPr lang="en-US" altLang="zh-CN" dirty="0"/>
              <a:t>magnitude</a:t>
            </a:r>
            <a:r>
              <a:rPr lang="zh-CN" altLang="en-US" dirty="0"/>
              <a:t>（</a:t>
            </a:r>
            <a:r>
              <a:rPr lang="en-US" altLang="zh-CN" dirty="0"/>
              <a:t>Shapiro</a:t>
            </a:r>
            <a:r>
              <a:rPr lang="zh-CN" altLang="en-US" dirty="0"/>
              <a:t>）</a:t>
            </a:r>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4E3F2911-F9AD-40B0-862C-DC7D71348695}"/>
              </a:ext>
            </a:extLst>
          </p:cNvPr>
          <p:cNvSpPr>
            <a:spLocks noGrp="1"/>
          </p:cNvSpPr>
          <p:nvPr>
            <p:ph type="sldNum" sz="quarter" idx="12"/>
          </p:nvPr>
        </p:nvSpPr>
        <p:spPr/>
        <p:txBody>
          <a:bodyPr/>
          <a:lstStyle/>
          <a:p>
            <a:pPr>
              <a:defRPr/>
            </a:pPr>
            <a:fld id="{DF4C29A2-310B-4614-9E82-82EDFD340A49}" type="slidenum">
              <a:rPr lang="zh-CN" altLang="en-US" smtClean="0"/>
              <a:pPr>
                <a:defRPr/>
              </a:pPr>
              <a:t>14</a:t>
            </a:fld>
            <a:endParaRPr lang="zh-CN" altLang="en-US"/>
          </a:p>
        </p:txBody>
      </p:sp>
    </p:spTree>
    <p:extLst>
      <p:ext uri="{BB962C8B-B14F-4D97-AF65-F5344CB8AC3E}">
        <p14:creationId xmlns:p14="http://schemas.microsoft.com/office/powerpoint/2010/main" val="23515173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C292B0-8DB7-4697-97B1-A54A17B73D73}"/>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3CECDA44-D112-4011-831A-4FF9A7040CC4}"/>
              </a:ext>
            </a:extLst>
          </p:cNvPr>
          <p:cNvSpPr>
            <a:spLocks noGrp="1"/>
          </p:cNvSpPr>
          <p:nvPr>
            <p:ph idx="1"/>
          </p:nvPr>
        </p:nvSpPr>
        <p:spPr/>
        <p:txBody>
          <a:bodyPr/>
          <a:lstStyle/>
          <a:p>
            <a:r>
              <a:rPr lang="zh-CN" altLang="zh-CN" dirty="0"/>
              <a:t>当一件事物的成本降低的时候，人们倾向于去多做或多用它。</a:t>
            </a:r>
            <a:endParaRPr lang="en-US" altLang="zh-CN" dirty="0"/>
          </a:p>
          <a:p>
            <a:r>
              <a:rPr lang="zh-CN" altLang="zh-CN" dirty="0"/>
              <a:t>现代统计软件将制作一张复杂图表的成本几乎降至为零。这反而催生出了很多副作用：我们看到很多现代人制作的图表，包含了太多无关的庞杂信息，形式华丽但并不直观，反而是增加了人的认知难度。</a:t>
            </a:r>
            <a:endParaRPr lang="en-US" altLang="zh-CN" dirty="0"/>
          </a:p>
          <a:p>
            <a:r>
              <a:rPr lang="zh-CN" altLang="zh-CN" dirty="0"/>
              <a:t>为了克服这个问题，我们必须秉持“从一而终”的态度来进行数据作图，从自己想要传达的信息出发，“如无必要，勿增实体”。</a:t>
            </a:r>
            <a:endParaRPr lang="zh-CN" altLang="en-US" dirty="0"/>
          </a:p>
        </p:txBody>
      </p:sp>
      <p:sp>
        <p:nvSpPr>
          <p:cNvPr id="4" name="灯片编号占位符 3">
            <a:extLst>
              <a:ext uri="{FF2B5EF4-FFF2-40B4-BE49-F238E27FC236}">
                <a16:creationId xmlns:a16="http://schemas.microsoft.com/office/drawing/2014/main" id="{25E622BF-7BEE-4FBF-810C-7657645E9CF9}"/>
              </a:ext>
            </a:extLst>
          </p:cNvPr>
          <p:cNvSpPr>
            <a:spLocks noGrp="1"/>
          </p:cNvSpPr>
          <p:nvPr>
            <p:ph type="sldNum" sz="quarter" idx="12"/>
          </p:nvPr>
        </p:nvSpPr>
        <p:spPr/>
        <p:txBody>
          <a:bodyPr/>
          <a:lstStyle/>
          <a:p>
            <a:pPr>
              <a:defRPr/>
            </a:pPr>
            <a:fld id="{DF4C29A2-310B-4614-9E82-82EDFD340A49}" type="slidenum">
              <a:rPr lang="zh-CN" altLang="en-US" smtClean="0"/>
              <a:pPr>
                <a:defRPr/>
              </a:pPr>
              <a:t>15</a:t>
            </a:fld>
            <a:endParaRPr lang="zh-CN" altLang="en-US"/>
          </a:p>
        </p:txBody>
      </p:sp>
    </p:spTree>
    <p:extLst>
      <p:ext uri="{BB962C8B-B14F-4D97-AF65-F5344CB8AC3E}">
        <p14:creationId xmlns:p14="http://schemas.microsoft.com/office/powerpoint/2010/main" val="67959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751236-9A7B-4E08-8290-5C774B6F8A2C}"/>
              </a:ext>
            </a:extLst>
          </p:cNvPr>
          <p:cNvSpPr>
            <a:spLocks noGrp="1"/>
          </p:cNvSpPr>
          <p:nvPr>
            <p:ph type="title"/>
          </p:nvPr>
        </p:nvSpPr>
        <p:spPr/>
        <p:txBody>
          <a:bodyPr/>
          <a:lstStyle/>
          <a:p>
            <a:r>
              <a:rPr lang="en-US" altLang="zh-CN" dirty="0"/>
              <a:t>《</a:t>
            </a:r>
            <a:r>
              <a:rPr lang="zh-CN" altLang="en-US" dirty="0"/>
              <a:t>经济学人</a:t>
            </a:r>
            <a:r>
              <a:rPr lang="en-US" altLang="zh-CN" dirty="0"/>
              <a:t>》Economist </a:t>
            </a:r>
            <a:endParaRPr lang="zh-CN" altLang="en-US" dirty="0"/>
          </a:p>
        </p:txBody>
      </p:sp>
      <p:pic>
        <p:nvPicPr>
          <p:cNvPr id="5" name="内容占位符 4">
            <a:extLst>
              <a:ext uri="{FF2B5EF4-FFF2-40B4-BE49-F238E27FC236}">
                <a16:creationId xmlns:a16="http://schemas.microsoft.com/office/drawing/2014/main" id="{14320674-0251-498B-8072-843D5AF687B6}"/>
              </a:ext>
            </a:extLst>
          </p:cNvPr>
          <p:cNvPicPr>
            <a:picLocks noGrp="1" noChangeAspect="1"/>
          </p:cNvPicPr>
          <p:nvPr>
            <p:ph idx="1"/>
          </p:nvPr>
        </p:nvPicPr>
        <p:blipFill>
          <a:blip r:embed="rId2"/>
          <a:stretch>
            <a:fillRect/>
          </a:stretch>
        </p:blipFill>
        <p:spPr>
          <a:xfrm>
            <a:off x="2541984" y="1556792"/>
            <a:ext cx="4060031" cy="4714875"/>
          </a:xfrm>
          <a:prstGeom prst="rect">
            <a:avLst/>
          </a:prstGeom>
        </p:spPr>
      </p:pic>
      <p:sp>
        <p:nvSpPr>
          <p:cNvPr id="4" name="灯片编号占位符 3">
            <a:extLst>
              <a:ext uri="{FF2B5EF4-FFF2-40B4-BE49-F238E27FC236}">
                <a16:creationId xmlns:a16="http://schemas.microsoft.com/office/drawing/2014/main" id="{CF675B3C-B6C3-48CD-BEF3-36D21B348277}"/>
              </a:ext>
            </a:extLst>
          </p:cNvPr>
          <p:cNvSpPr>
            <a:spLocks noGrp="1"/>
          </p:cNvSpPr>
          <p:nvPr>
            <p:ph type="sldNum" sz="quarter" idx="12"/>
          </p:nvPr>
        </p:nvSpPr>
        <p:spPr/>
        <p:txBody>
          <a:bodyPr/>
          <a:lstStyle/>
          <a:p>
            <a:pPr>
              <a:defRPr/>
            </a:pPr>
            <a:fld id="{DF4C29A2-310B-4614-9E82-82EDFD340A49}" type="slidenum">
              <a:rPr lang="zh-CN" altLang="en-US" smtClean="0"/>
              <a:pPr>
                <a:defRPr/>
              </a:pPr>
              <a:t>16</a:t>
            </a:fld>
            <a:endParaRPr lang="zh-CN" altLang="en-US"/>
          </a:p>
        </p:txBody>
      </p:sp>
    </p:spTree>
    <p:extLst>
      <p:ext uri="{BB962C8B-B14F-4D97-AF65-F5344CB8AC3E}">
        <p14:creationId xmlns:p14="http://schemas.microsoft.com/office/powerpoint/2010/main" val="563293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2CDD5E-FE2C-4ADD-BA03-253B9F299722}"/>
              </a:ext>
            </a:extLst>
          </p:cNvPr>
          <p:cNvSpPr>
            <a:spLocks noGrp="1"/>
          </p:cNvSpPr>
          <p:nvPr>
            <p:ph type="title"/>
          </p:nvPr>
        </p:nvSpPr>
        <p:spPr/>
        <p:txBody>
          <a:bodyPr/>
          <a:lstStyle/>
          <a:p>
            <a:r>
              <a:rPr lang="en-US" altLang="zh-CN" dirty="0"/>
              <a:t>《</a:t>
            </a:r>
            <a:r>
              <a:rPr lang="zh-CN" altLang="en-US" dirty="0"/>
              <a:t>经济学人</a:t>
            </a:r>
            <a:r>
              <a:rPr lang="en-US" altLang="zh-CN" dirty="0"/>
              <a:t>》Economist </a:t>
            </a:r>
            <a:endParaRPr lang="zh-CN" altLang="en-US" dirty="0"/>
          </a:p>
        </p:txBody>
      </p:sp>
      <p:sp>
        <p:nvSpPr>
          <p:cNvPr id="4" name="灯片编号占位符 3">
            <a:extLst>
              <a:ext uri="{FF2B5EF4-FFF2-40B4-BE49-F238E27FC236}">
                <a16:creationId xmlns:a16="http://schemas.microsoft.com/office/drawing/2014/main" id="{D96C9BD1-8A41-46BC-A837-259BB898FE9B}"/>
              </a:ext>
            </a:extLst>
          </p:cNvPr>
          <p:cNvSpPr>
            <a:spLocks noGrp="1"/>
          </p:cNvSpPr>
          <p:nvPr>
            <p:ph type="sldNum" sz="quarter" idx="12"/>
          </p:nvPr>
        </p:nvSpPr>
        <p:spPr/>
        <p:txBody>
          <a:bodyPr/>
          <a:lstStyle/>
          <a:p>
            <a:pPr>
              <a:defRPr/>
            </a:pPr>
            <a:fld id="{DF4C29A2-310B-4614-9E82-82EDFD340A49}" type="slidenum">
              <a:rPr lang="zh-CN" altLang="en-US" smtClean="0"/>
              <a:pPr>
                <a:defRPr/>
              </a:pPr>
              <a:t>17</a:t>
            </a:fld>
            <a:endParaRPr lang="zh-CN" altLang="en-US"/>
          </a:p>
        </p:txBody>
      </p:sp>
      <p:pic>
        <p:nvPicPr>
          <p:cNvPr id="5" name="内容占位符 4">
            <a:extLst>
              <a:ext uri="{FF2B5EF4-FFF2-40B4-BE49-F238E27FC236}">
                <a16:creationId xmlns:a16="http://schemas.microsoft.com/office/drawing/2014/main" id="{76459732-655F-47AB-B54F-7C792FA6343D}"/>
              </a:ext>
            </a:extLst>
          </p:cNvPr>
          <p:cNvPicPr>
            <a:picLocks noGrp="1" noChangeAspect="1"/>
          </p:cNvPicPr>
          <p:nvPr>
            <p:ph idx="1"/>
          </p:nvPr>
        </p:nvPicPr>
        <p:blipFill>
          <a:blip r:embed="rId2"/>
          <a:stretch>
            <a:fillRect/>
          </a:stretch>
        </p:blipFill>
        <p:spPr>
          <a:xfrm>
            <a:off x="1907704" y="1122964"/>
            <a:ext cx="5673480" cy="5445866"/>
          </a:xfrm>
          <a:prstGeom prst="rect">
            <a:avLst/>
          </a:prstGeom>
        </p:spPr>
      </p:pic>
    </p:spTree>
    <p:extLst>
      <p:ext uri="{BB962C8B-B14F-4D97-AF65-F5344CB8AC3E}">
        <p14:creationId xmlns:p14="http://schemas.microsoft.com/office/powerpoint/2010/main" val="17698457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FB800C-43F6-41BE-A9F5-FFA12DF77CCC}"/>
              </a:ext>
            </a:extLst>
          </p:cNvPr>
          <p:cNvSpPr>
            <a:spLocks noGrp="1"/>
          </p:cNvSpPr>
          <p:nvPr>
            <p:ph type="title"/>
          </p:nvPr>
        </p:nvSpPr>
        <p:spPr/>
        <p:txBody>
          <a:bodyPr/>
          <a:lstStyle/>
          <a:p>
            <a:r>
              <a:rPr lang="zh-CN" altLang="en-US" dirty="0"/>
              <a:t>展示图（</a:t>
            </a:r>
            <a:r>
              <a:rPr lang="en-US" altLang="zh-CN" dirty="0"/>
              <a:t>explanatory</a:t>
            </a:r>
            <a:r>
              <a:rPr lang="zh-CN" altLang="en-US" dirty="0"/>
              <a:t>）的作图原则</a:t>
            </a:r>
          </a:p>
        </p:txBody>
      </p:sp>
      <p:sp>
        <p:nvSpPr>
          <p:cNvPr id="3" name="内容占位符 2">
            <a:extLst>
              <a:ext uri="{FF2B5EF4-FFF2-40B4-BE49-F238E27FC236}">
                <a16:creationId xmlns:a16="http://schemas.microsoft.com/office/drawing/2014/main" id="{9596774F-1EA4-4576-8318-4558F8AB984C}"/>
              </a:ext>
            </a:extLst>
          </p:cNvPr>
          <p:cNvSpPr>
            <a:spLocks noGrp="1"/>
          </p:cNvSpPr>
          <p:nvPr>
            <p:ph idx="1"/>
          </p:nvPr>
        </p:nvSpPr>
        <p:spPr/>
        <p:txBody>
          <a:bodyPr/>
          <a:lstStyle/>
          <a:p>
            <a:endParaRPr lang="en-US" altLang="zh-CN" dirty="0">
              <a:latin typeface="+mn-ea"/>
              <a:ea typeface="+mn-ea"/>
            </a:endParaRPr>
          </a:p>
          <a:p>
            <a:r>
              <a:rPr lang="zh-CN" altLang="en-US" dirty="0">
                <a:latin typeface="+mn-ea"/>
                <a:ea typeface="+mn-ea"/>
              </a:rPr>
              <a:t>原则</a:t>
            </a:r>
            <a:r>
              <a:rPr lang="en-US" altLang="zh-CN" dirty="0">
                <a:latin typeface="+mn-ea"/>
                <a:ea typeface="+mn-ea"/>
              </a:rPr>
              <a:t>1</a:t>
            </a:r>
            <a:r>
              <a:rPr lang="zh-CN" altLang="en-US" dirty="0">
                <a:latin typeface="+mn-ea"/>
                <a:ea typeface="+mn-ea"/>
              </a:rPr>
              <a:t>：保持风格的一致和优美</a:t>
            </a:r>
            <a:endParaRPr lang="en-US" altLang="zh-CN" dirty="0">
              <a:latin typeface="+mn-ea"/>
              <a:ea typeface="+mn-ea"/>
            </a:endParaRPr>
          </a:p>
          <a:p>
            <a:r>
              <a:rPr lang="zh-CN" altLang="en-US" dirty="0">
                <a:latin typeface="+mn-ea"/>
                <a:ea typeface="+mn-ea"/>
              </a:rPr>
              <a:t>原则</a:t>
            </a:r>
            <a:r>
              <a:rPr lang="en-US" altLang="zh-CN" dirty="0">
                <a:latin typeface="+mn-ea"/>
                <a:ea typeface="+mn-ea"/>
              </a:rPr>
              <a:t>2</a:t>
            </a:r>
            <a:r>
              <a:rPr lang="zh-CN" altLang="en-US" dirty="0">
                <a:latin typeface="+mn-ea"/>
                <a:ea typeface="+mn-ea"/>
              </a:rPr>
              <a:t>：少既是多，排除无关信息</a:t>
            </a:r>
            <a:endParaRPr lang="en-US" altLang="zh-CN" dirty="0">
              <a:latin typeface="+mn-ea"/>
              <a:ea typeface="+mn-ea"/>
            </a:endParaRPr>
          </a:p>
          <a:p>
            <a:r>
              <a:rPr lang="zh-CN" altLang="en-US" dirty="0">
                <a:latin typeface="+mn-ea"/>
                <a:ea typeface="+mn-ea"/>
              </a:rPr>
              <a:t>原则</a:t>
            </a:r>
            <a:r>
              <a:rPr lang="en-US" altLang="zh-CN" dirty="0">
                <a:latin typeface="+mn-ea"/>
                <a:ea typeface="+mn-ea"/>
              </a:rPr>
              <a:t>3</a:t>
            </a:r>
            <a:r>
              <a:rPr lang="zh-CN" altLang="en-US" dirty="0">
                <a:latin typeface="+mn-ea"/>
                <a:ea typeface="+mn-ea"/>
              </a:rPr>
              <a:t>：减少多余的展示元素和维度</a:t>
            </a:r>
            <a:endParaRPr lang="en-US" altLang="zh-CN" dirty="0">
              <a:latin typeface="+mn-ea"/>
              <a:ea typeface="+mn-ea"/>
            </a:endParaRPr>
          </a:p>
          <a:p>
            <a:r>
              <a:rPr lang="zh-CN" altLang="en-US" dirty="0">
                <a:latin typeface="+mn-ea"/>
                <a:ea typeface="+mn-ea"/>
              </a:rPr>
              <a:t>原则</a:t>
            </a:r>
            <a:r>
              <a:rPr lang="en-US" altLang="zh-CN" dirty="0">
                <a:latin typeface="+mn-ea"/>
                <a:ea typeface="+mn-ea"/>
              </a:rPr>
              <a:t>4</a:t>
            </a:r>
            <a:r>
              <a:rPr lang="zh-CN" altLang="en-US" dirty="0">
                <a:latin typeface="+mn-ea"/>
                <a:ea typeface="+mn-ea"/>
              </a:rPr>
              <a:t>：注释靠近其所解释的元素</a:t>
            </a:r>
            <a:endParaRPr lang="en-US" altLang="zh-CN" dirty="0">
              <a:latin typeface="+mn-ea"/>
              <a:ea typeface="+mn-ea"/>
            </a:endParaRPr>
          </a:p>
          <a:p>
            <a:r>
              <a:rPr lang="zh-CN" altLang="en-US" dirty="0">
                <a:latin typeface="+mn-ea"/>
                <a:ea typeface="+mn-ea"/>
              </a:rPr>
              <a:t>原则</a:t>
            </a:r>
            <a:r>
              <a:rPr lang="en-US" altLang="zh-CN" dirty="0">
                <a:latin typeface="+mn-ea"/>
                <a:ea typeface="+mn-ea"/>
              </a:rPr>
              <a:t>5</a:t>
            </a:r>
            <a:r>
              <a:rPr lang="en-US" altLang="zh-CN" baseline="30000" dirty="0">
                <a:latin typeface="+mn-ea"/>
                <a:ea typeface="+mn-ea"/>
              </a:rPr>
              <a:t>*</a:t>
            </a:r>
            <a:r>
              <a:rPr lang="zh-CN" altLang="en-US" dirty="0">
                <a:latin typeface="+mn-ea"/>
                <a:ea typeface="+mn-ea"/>
              </a:rPr>
              <a:t>：让图自己讲述故事</a:t>
            </a:r>
            <a:endParaRPr lang="en-US" altLang="zh-CN" dirty="0">
              <a:latin typeface="+mn-ea"/>
              <a:ea typeface="+mn-ea"/>
            </a:endParaRPr>
          </a:p>
        </p:txBody>
      </p:sp>
      <p:sp>
        <p:nvSpPr>
          <p:cNvPr id="4" name="灯片编号占位符 3">
            <a:extLst>
              <a:ext uri="{FF2B5EF4-FFF2-40B4-BE49-F238E27FC236}">
                <a16:creationId xmlns:a16="http://schemas.microsoft.com/office/drawing/2014/main" id="{3E5AA223-2747-4AB7-B0DD-457BC55C373C}"/>
              </a:ext>
            </a:extLst>
          </p:cNvPr>
          <p:cNvSpPr>
            <a:spLocks noGrp="1"/>
          </p:cNvSpPr>
          <p:nvPr>
            <p:ph type="sldNum" sz="quarter" idx="12"/>
          </p:nvPr>
        </p:nvSpPr>
        <p:spPr/>
        <p:txBody>
          <a:bodyPr/>
          <a:lstStyle/>
          <a:p>
            <a:pPr>
              <a:defRPr/>
            </a:pPr>
            <a:fld id="{DF4C29A2-310B-4614-9E82-82EDFD340A49}" type="slidenum">
              <a:rPr lang="zh-CN" altLang="en-US" smtClean="0"/>
              <a:pPr>
                <a:defRPr/>
              </a:pPr>
              <a:t>18</a:t>
            </a:fld>
            <a:endParaRPr lang="zh-CN" altLang="en-US"/>
          </a:p>
        </p:txBody>
      </p:sp>
    </p:spTree>
    <p:extLst>
      <p:ext uri="{BB962C8B-B14F-4D97-AF65-F5344CB8AC3E}">
        <p14:creationId xmlns:p14="http://schemas.microsoft.com/office/powerpoint/2010/main" val="42210055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22FEEA-8AB6-4B90-B088-433FE2DD2788}"/>
              </a:ext>
            </a:extLst>
          </p:cNvPr>
          <p:cNvSpPr>
            <a:spLocks noGrp="1"/>
          </p:cNvSpPr>
          <p:nvPr>
            <p:ph type="title"/>
          </p:nvPr>
        </p:nvSpPr>
        <p:spPr/>
        <p:txBody>
          <a:bodyPr/>
          <a:lstStyle/>
          <a:p>
            <a:r>
              <a:rPr lang="zh-CN" altLang="en-US" dirty="0"/>
              <a:t>原则</a:t>
            </a:r>
            <a:r>
              <a:rPr lang="en-US" altLang="zh-CN" dirty="0"/>
              <a:t>1</a:t>
            </a:r>
            <a:r>
              <a:rPr lang="zh-CN" altLang="en-US" dirty="0"/>
              <a:t>：保持风格的一致与优美</a:t>
            </a:r>
            <a:r>
              <a:rPr lang="en-US" altLang="zh-CN" dirty="0"/>
              <a:t>:</a:t>
            </a:r>
            <a:br>
              <a:rPr lang="en-US" altLang="zh-CN" dirty="0"/>
            </a:br>
            <a:r>
              <a:rPr lang="zh-CN" altLang="en-US" dirty="0"/>
              <a:t>古埃及的人像难道不奇怪嘛？</a:t>
            </a:r>
          </a:p>
        </p:txBody>
      </p:sp>
      <p:pic>
        <p:nvPicPr>
          <p:cNvPr id="7" name="内容占位符 6">
            <a:extLst>
              <a:ext uri="{FF2B5EF4-FFF2-40B4-BE49-F238E27FC236}">
                <a16:creationId xmlns:a16="http://schemas.microsoft.com/office/drawing/2014/main" id="{7C52C177-85C5-4FE8-9399-53FE0003D04F}"/>
              </a:ext>
            </a:extLst>
          </p:cNvPr>
          <p:cNvPicPr>
            <a:picLocks noGrp="1" noChangeAspect="1"/>
          </p:cNvPicPr>
          <p:nvPr>
            <p:ph sz="half" idx="1"/>
          </p:nvPr>
        </p:nvPicPr>
        <p:blipFill>
          <a:blip r:embed="rId2"/>
          <a:stretch>
            <a:fillRect/>
          </a:stretch>
        </p:blipFill>
        <p:spPr>
          <a:xfrm>
            <a:off x="1747994" y="1643063"/>
            <a:ext cx="1828488" cy="4525962"/>
          </a:xfrm>
          <a:prstGeom prst="rect">
            <a:avLst/>
          </a:prstGeom>
        </p:spPr>
      </p:pic>
      <p:sp>
        <p:nvSpPr>
          <p:cNvPr id="6" name="内容占位符 5">
            <a:extLst>
              <a:ext uri="{FF2B5EF4-FFF2-40B4-BE49-F238E27FC236}">
                <a16:creationId xmlns:a16="http://schemas.microsoft.com/office/drawing/2014/main" id="{85EB250E-E7EA-4ED1-B995-46EE60A561DD}"/>
              </a:ext>
            </a:extLst>
          </p:cNvPr>
          <p:cNvSpPr>
            <a:spLocks noGrp="1"/>
          </p:cNvSpPr>
          <p:nvPr>
            <p:ph sz="half" idx="2"/>
          </p:nvPr>
        </p:nvSpPr>
        <p:spPr/>
        <p:txBody>
          <a:bodyPr/>
          <a:lstStyle/>
          <a:p>
            <a:r>
              <a:rPr lang="zh-CN" altLang="en-US" dirty="0"/>
              <a:t>侧面的头</a:t>
            </a:r>
            <a:endParaRPr lang="en-US" altLang="zh-CN" dirty="0"/>
          </a:p>
          <a:p>
            <a:r>
              <a:rPr lang="zh-CN" altLang="en-US" dirty="0"/>
              <a:t>正面的躯干</a:t>
            </a:r>
            <a:endParaRPr lang="en-US" altLang="zh-CN" dirty="0"/>
          </a:p>
          <a:p>
            <a:r>
              <a:rPr lang="zh-CN" altLang="en-US" dirty="0"/>
              <a:t>侧面的手臂</a:t>
            </a:r>
            <a:endParaRPr lang="en-US" altLang="zh-CN" dirty="0"/>
          </a:p>
          <a:p>
            <a:r>
              <a:rPr lang="zh-CN" altLang="en-US" dirty="0"/>
              <a:t>侧面的脚</a:t>
            </a:r>
            <a:endParaRPr lang="en-US" altLang="zh-CN" dirty="0"/>
          </a:p>
          <a:p>
            <a:endParaRPr lang="zh-CN" altLang="en-US" dirty="0"/>
          </a:p>
        </p:txBody>
      </p:sp>
      <p:sp>
        <p:nvSpPr>
          <p:cNvPr id="4" name="灯片编号占位符 3">
            <a:extLst>
              <a:ext uri="{FF2B5EF4-FFF2-40B4-BE49-F238E27FC236}">
                <a16:creationId xmlns:a16="http://schemas.microsoft.com/office/drawing/2014/main" id="{2819AC92-50F6-4EB7-B3B2-6636342AD6D2}"/>
              </a:ext>
            </a:extLst>
          </p:cNvPr>
          <p:cNvSpPr>
            <a:spLocks noGrp="1"/>
          </p:cNvSpPr>
          <p:nvPr>
            <p:ph type="sldNum" sz="quarter" idx="12"/>
          </p:nvPr>
        </p:nvSpPr>
        <p:spPr/>
        <p:txBody>
          <a:bodyPr/>
          <a:lstStyle/>
          <a:p>
            <a:pPr>
              <a:defRPr/>
            </a:pPr>
            <a:fld id="{DF4C29A2-310B-4614-9E82-82EDFD340A49}" type="slidenum">
              <a:rPr lang="zh-CN" altLang="en-US" smtClean="0"/>
              <a:pPr>
                <a:defRPr/>
              </a:pPr>
              <a:t>19</a:t>
            </a:fld>
            <a:endParaRPr lang="zh-CN" altLang="en-US"/>
          </a:p>
        </p:txBody>
      </p:sp>
    </p:spTree>
    <p:extLst>
      <p:ext uri="{BB962C8B-B14F-4D97-AF65-F5344CB8AC3E}">
        <p14:creationId xmlns:p14="http://schemas.microsoft.com/office/powerpoint/2010/main" val="2276888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6F6E94-D29D-486D-83E1-CF83B91CED72}"/>
              </a:ext>
            </a:extLst>
          </p:cNvPr>
          <p:cNvSpPr>
            <a:spLocks noGrp="1"/>
          </p:cNvSpPr>
          <p:nvPr>
            <p:ph type="title"/>
          </p:nvPr>
        </p:nvSpPr>
        <p:spPr/>
        <p:txBody>
          <a:bodyPr/>
          <a:lstStyle/>
          <a:p>
            <a:r>
              <a:rPr lang="zh-CN" altLang="en-US" dirty="0"/>
              <a:t>为什么需要图？</a:t>
            </a:r>
          </a:p>
        </p:txBody>
      </p:sp>
      <p:sp>
        <p:nvSpPr>
          <p:cNvPr id="3" name="内容占位符 2">
            <a:extLst>
              <a:ext uri="{FF2B5EF4-FFF2-40B4-BE49-F238E27FC236}">
                <a16:creationId xmlns:a16="http://schemas.microsoft.com/office/drawing/2014/main" id="{78760E9C-8796-4029-80EB-FC91F81C4CAF}"/>
              </a:ext>
            </a:extLst>
          </p:cNvPr>
          <p:cNvSpPr>
            <a:spLocks noGrp="1"/>
          </p:cNvSpPr>
          <p:nvPr>
            <p:ph idx="1"/>
          </p:nvPr>
        </p:nvSpPr>
        <p:spPr/>
        <p:txBody>
          <a:bodyPr/>
          <a:lstStyle/>
          <a:p>
            <a:endParaRPr lang="en-US" altLang="zh-CN" dirty="0"/>
          </a:p>
          <a:p>
            <a:r>
              <a:rPr lang="zh-CN" altLang="en-US" dirty="0"/>
              <a:t>降低认知的成本，提取关键的信息</a:t>
            </a:r>
            <a:endParaRPr lang="en-US" altLang="zh-CN" dirty="0"/>
          </a:p>
          <a:p>
            <a:r>
              <a:rPr lang="zh-CN" altLang="en-US" dirty="0"/>
              <a:t>直观地呈现论文的主旨</a:t>
            </a:r>
            <a:endParaRPr lang="en-US" altLang="zh-CN" dirty="0"/>
          </a:p>
          <a:p>
            <a:r>
              <a:rPr lang="zh-CN" altLang="en-US" dirty="0"/>
              <a:t>引发读者的兴趣</a:t>
            </a:r>
          </a:p>
        </p:txBody>
      </p:sp>
      <p:sp>
        <p:nvSpPr>
          <p:cNvPr id="4" name="灯片编号占位符 3">
            <a:extLst>
              <a:ext uri="{FF2B5EF4-FFF2-40B4-BE49-F238E27FC236}">
                <a16:creationId xmlns:a16="http://schemas.microsoft.com/office/drawing/2014/main" id="{EE39CB12-1D27-4359-AEEB-A2E072282CA1}"/>
              </a:ext>
            </a:extLst>
          </p:cNvPr>
          <p:cNvSpPr>
            <a:spLocks noGrp="1"/>
          </p:cNvSpPr>
          <p:nvPr>
            <p:ph type="sldNum" sz="quarter" idx="12"/>
          </p:nvPr>
        </p:nvSpPr>
        <p:spPr/>
        <p:txBody>
          <a:bodyPr/>
          <a:lstStyle/>
          <a:p>
            <a:pPr>
              <a:defRPr/>
            </a:pPr>
            <a:fld id="{DF4C29A2-310B-4614-9E82-82EDFD340A49}" type="slidenum">
              <a:rPr lang="zh-CN" altLang="en-US" smtClean="0"/>
              <a:pPr>
                <a:defRPr/>
              </a:pPr>
              <a:t>2</a:t>
            </a:fld>
            <a:endParaRPr lang="zh-CN" altLang="en-US"/>
          </a:p>
        </p:txBody>
      </p:sp>
    </p:spTree>
    <p:extLst>
      <p:ext uri="{BB962C8B-B14F-4D97-AF65-F5344CB8AC3E}">
        <p14:creationId xmlns:p14="http://schemas.microsoft.com/office/powerpoint/2010/main" val="24825288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22FEEA-8AB6-4B90-B088-433FE2DD2788}"/>
              </a:ext>
            </a:extLst>
          </p:cNvPr>
          <p:cNvSpPr>
            <a:spLocks noGrp="1"/>
          </p:cNvSpPr>
          <p:nvPr>
            <p:ph type="title"/>
          </p:nvPr>
        </p:nvSpPr>
        <p:spPr/>
        <p:txBody>
          <a:bodyPr/>
          <a:lstStyle/>
          <a:p>
            <a:r>
              <a:rPr lang="zh-CN" altLang="en-US" dirty="0"/>
              <a:t>原则</a:t>
            </a:r>
            <a:r>
              <a:rPr lang="en-US" altLang="zh-CN" dirty="0"/>
              <a:t>1</a:t>
            </a:r>
            <a:r>
              <a:rPr lang="zh-CN" altLang="en-US" dirty="0"/>
              <a:t>：保持风格的一致与优美</a:t>
            </a:r>
            <a:r>
              <a:rPr lang="en-US" altLang="zh-CN" dirty="0"/>
              <a:t>:</a:t>
            </a:r>
            <a:br>
              <a:rPr lang="en-US" altLang="zh-CN" dirty="0"/>
            </a:br>
            <a:r>
              <a:rPr lang="zh-CN" altLang="en-US" dirty="0"/>
              <a:t>统一的风格带来美感</a:t>
            </a:r>
          </a:p>
        </p:txBody>
      </p:sp>
      <p:sp>
        <p:nvSpPr>
          <p:cNvPr id="3" name="内容占位符 2">
            <a:extLst>
              <a:ext uri="{FF2B5EF4-FFF2-40B4-BE49-F238E27FC236}">
                <a16:creationId xmlns:a16="http://schemas.microsoft.com/office/drawing/2014/main" id="{BF7C3EF1-6528-4E05-95A7-C67EF5CA254B}"/>
              </a:ext>
            </a:extLst>
          </p:cNvPr>
          <p:cNvSpPr>
            <a:spLocks noGrp="1"/>
          </p:cNvSpPr>
          <p:nvPr>
            <p:ph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819AC92-50F6-4EB7-B3B2-6636342AD6D2}"/>
              </a:ext>
            </a:extLst>
          </p:cNvPr>
          <p:cNvSpPr>
            <a:spLocks noGrp="1"/>
          </p:cNvSpPr>
          <p:nvPr>
            <p:ph type="sldNum" sz="quarter" idx="12"/>
          </p:nvPr>
        </p:nvSpPr>
        <p:spPr/>
        <p:txBody>
          <a:bodyPr/>
          <a:lstStyle/>
          <a:p>
            <a:pPr>
              <a:defRPr/>
            </a:pPr>
            <a:fld id="{DF4C29A2-310B-4614-9E82-82EDFD340A49}" type="slidenum">
              <a:rPr lang="zh-CN" altLang="en-US" smtClean="0"/>
              <a:pPr>
                <a:defRPr/>
              </a:pPr>
              <a:t>20</a:t>
            </a:fld>
            <a:endParaRPr lang="zh-CN" altLang="en-US"/>
          </a:p>
        </p:txBody>
      </p:sp>
      <p:pic>
        <p:nvPicPr>
          <p:cNvPr id="5" name="图片 4">
            <a:extLst>
              <a:ext uri="{FF2B5EF4-FFF2-40B4-BE49-F238E27FC236}">
                <a16:creationId xmlns:a16="http://schemas.microsoft.com/office/drawing/2014/main" id="{BAED3238-7859-4699-ACAA-879473C8AD7C}"/>
              </a:ext>
            </a:extLst>
          </p:cNvPr>
          <p:cNvPicPr>
            <a:picLocks noChangeAspect="1"/>
          </p:cNvPicPr>
          <p:nvPr/>
        </p:nvPicPr>
        <p:blipFill>
          <a:blip r:embed="rId2"/>
          <a:stretch>
            <a:fillRect/>
          </a:stretch>
        </p:blipFill>
        <p:spPr>
          <a:xfrm>
            <a:off x="860055" y="1425529"/>
            <a:ext cx="7829297" cy="4523752"/>
          </a:xfrm>
          <a:prstGeom prst="rect">
            <a:avLst/>
          </a:prstGeom>
        </p:spPr>
      </p:pic>
    </p:spTree>
    <p:extLst>
      <p:ext uri="{BB962C8B-B14F-4D97-AF65-F5344CB8AC3E}">
        <p14:creationId xmlns:p14="http://schemas.microsoft.com/office/powerpoint/2010/main" val="42913414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22FEEA-8AB6-4B90-B088-433FE2DD2788}"/>
              </a:ext>
            </a:extLst>
          </p:cNvPr>
          <p:cNvSpPr>
            <a:spLocks noGrp="1"/>
          </p:cNvSpPr>
          <p:nvPr>
            <p:ph type="title"/>
          </p:nvPr>
        </p:nvSpPr>
        <p:spPr/>
        <p:txBody>
          <a:bodyPr/>
          <a:lstStyle/>
          <a:p>
            <a:r>
              <a:rPr lang="zh-CN" altLang="en-US" dirty="0"/>
              <a:t>原则</a:t>
            </a:r>
            <a:r>
              <a:rPr lang="en-US" altLang="zh-CN" dirty="0"/>
              <a:t>1</a:t>
            </a:r>
            <a:r>
              <a:rPr lang="zh-CN" altLang="en-US" dirty="0"/>
              <a:t>：保持风格的一致与优美</a:t>
            </a:r>
            <a:r>
              <a:rPr lang="en-US" altLang="zh-CN" dirty="0"/>
              <a:t>:</a:t>
            </a:r>
            <a:br>
              <a:rPr lang="en-US" altLang="zh-CN" dirty="0"/>
            </a:br>
            <a:r>
              <a:rPr lang="zh-CN" altLang="en-US" dirty="0"/>
              <a:t>视觉上的和谐，跟图像的视觉可压缩性直接相关。</a:t>
            </a:r>
          </a:p>
        </p:txBody>
      </p:sp>
      <p:sp>
        <p:nvSpPr>
          <p:cNvPr id="3" name="内容占位符 2">
            <a:extLst>
              <a:ext uri="{FF2B5EF4-FFF2-40B4-BE49-F238E27FC236}">
                <a16:creationId xmlns:a16="http://schemas.microsoft.com/office/drawing/2014/main" id="{BF7C3EF1-6528-4E05-95A7-C67EF5CA254B}"/>
              </a:ext>
            </a:extLst>
          </p:cNvPr>
          <p:cNvSpPr>
            <a:spLocks noGrp="1"/>
          </p:cNvSpPr>
          <p:nvPr>
            <p:ph idx="1"/>
          </p:nvPr>
        </p:nvSpPr>
        <p:spPr/>
        <p:txBody>
          <a:bodyPr/>
          <a:lstStyle/>
          <a:p>
            <a:r>
              <a:rPr lang="zh-CN" altLang="en-US" dirty="0"/>
              <a:t>布局规律（元素少，位置规律）</a:t>
            </a:r>
            <a:endParaRPr lang="en-US" altLang="zh-CN" dirty="0"/>
          </a:p>
          <a:p>
            <a:r>
              <a:rPr lang="zh-CN" altLang="en-US" dirty="0"/>
              <a:t>色彩简单（主题颜色较少）</a:t>
            </a:r>
            <a:endParaRPr lang="en-US" altLang="zh-CN" dirty="0"/>
          </a:p>
          <a:p>
            <a:r>
              <a:rPr lang="zh-CN" altLang="en-US" dirty="0"/>
              <a:t>可预测性（图片中元素的规律性）</a:t>
            </a:r>
            <a:endParaRPr lang="en-US" altLang="zh-CN" dirty="0"/>
          </a:p>
          <a:p>
            <a:r>
              <a:rPr lang="zh-CN" altLang="en-US" dirty="0"/>
              <a:t>图形</a:t>
            </a:r>
            <a:r>
              <a:rPr lang="en-US" altLang="zh-CN" dirty="0"/>
              <a:t>/</a:t>
            </a:r>
            <a:r>
              <a:rPr lang="zh-CN" altLang="en-US" dirty="0"/>
              <a:t>物体常见（易于找到匹配的模型）</a:t>
            </a:r>
          </a:p>
        </p:txBody>
      </p:sp>
      <p:sp>
        <p:nvSpPr>
          <p:cNvPr id="4" name="灯片编号占位符 3">
            <a:extLst>
              <a:ext uri="{FF2B5EF4-FFF2-40B4-BE49-F238E27FC236}">
                <a16:creationId xmlns:a16="http://schemas.microsoft.com/office/drawing/2014/main" id="{2819AC92-50F6-4EB7-B3B2-6636342AD6D2}"/>
              </a:ext>
            </a:extLst>
          </p:cNvPr>
          <p:cNvSpPr>
            <a:spLocks noGrp="1"/>
          </p:cNvSpPr>
          <p:nvPr>
            <p:ph type="sldNum" sz="quarter" idx="12"/>
          </p:nvPr>
        </p:nvSpPr>
        <p:spPr/>
        <p:txBody>
          <a:bodyPr/>
          <a:lstStyle/>
          <a:p>
            <a:pPr>
              <a:defRPr/>
            </a:pPr>
            <a:fld id="{DF4C29A2-310B-4614-9E82-82EDFD340A49}" type="slidenum">
              <a:rPr lang="zh-CN" altLang="en-US" smtClean="0"/>
              <a:pPr>
                <a:defRPr/>
              </a:pPr>
              <a:t>21</a:t>
            </a:fld>
            <a:endParaRPr lang="zh-CN" altLang="en-US"/>
          </a:p>
        </p:txBody>
      </p:sp>
    </p:spTree>
    <p:extLst>
      <p:ext uri="{BB962C8B-B14F-4D97-AF65-F5344CB8AC3E}">
        <p14:creationId xmlns:p14="http://schemas.microsoft.com/office/powerpoint/2010/main" val="39901908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22FEEA-8AB6-4B90-B088-433FE2DD2788}"/>
              </a:ext>
            </a:extLst>
          </p:cNvPr>
          <p:cNvSpPr>
            <a:spLocks noGrp="1"/>
          </p:cNvSpPr>
          <p:nvPr>
            <p:ph type="title"/>
          </p:nvPr>
        </p:nvSpPr>
        <p:spPr/>
        <p:txBody>
          <a:bodyPr/>
          <a:lstStyle/>
          <a:p>
            <a:r>
              <a:rPr lang="zh-CN" altLang="en-US" dirty="0"/>
              <a:t>原则</a:t>
            </a:r>
            <a:r>
              <a:rPr lang="en-US" altLang="zh-CN" dirty="0"/>
              <a:t>1</a:t>
            </a:r>
            <a:r>
              <a:rPr lang="zh-CN" altLang="en-US" dirty="0"/>
              <a:t>：保持风格的一致与优美</a:t>
            </a:r>
            <a:r>
              <a:rPr lang="en-US" altLang="zh-CN" dirty="0"/>
              <a:t>:</a:t>
            </a:r>
            <a:br>
              <a:rPr lang="en-US" altLang="zh-CN" dirty="0"/>
            </a:br>
            <a:r>
              <a:rPr lang="zh-CN" altLang="en-US" dirty="0"/>
              <a:t>视觉上的和谐，跟图像的视觉可压缩性直接相关。</a:t>
            </a:r>
          </a:p>
        </p:txBody>
      </p:sp>
      <p:sp>
        <p:nvSpPr>
          <p:cNvPr id="4" name="灯片编号占位符 3">
            <a:extLst>
              <a:ext uri="{FF2B5EF4-FFF2-40B4-BE49-F238E27FC236}">
                <a16:creationId xmlns:a16="http://schemas.microsoft.com/office/drawing/2014/main" id="{2819AC92-50F6-4EB7-B3B2-6636342AD6D2}"/>
              </a:ext>
            </a:extLst>
          </p:cNvPr>
          <p:cNvSpPr>
            <a:spLocks noGrp="1"/>
          </p:cNvSpPr>
          <p:nvPr>
            <p:ph type="sldNum" sz="quarter" idx="12"/>
          </p:nvPr>
        </p:nvSpPr>
        <p:spPr/>
        <p:txBody>
          <a:bodyPr/>
          <a:lstStyle/>
          <a:p>
            <a:pPr>
              <a:defRPr/>
            </a:pPr>
            <a:fld id="{DF4C29A2-310B-4614-9E82-82EDFD340A49}" type="slidenum">
              <a:rPr lang="zh-CN" altLang="en-US" smtClean="0"/>
              <a:pPr>
                <a:defRPr/>
              </a:pPr>
              <a:t>22</a:t>
            </a:fld>
            <a:endParaRPr lang="zh-CN" altLang="en-US"/>
          </a:p>
        </p:txBody>
      </p:sp>
      <p:pic>
        <p:nvPicPr>
          <p:cNvPr id="1026" name="Picture 2" descr="https://pic2.zhimg.com/80/1b4112229ad5069250a5693323775951_1440w.jpg?source=3af55fa1">
            <a:extLst>
              <a:ext uri="{FF2B5EF4-FFF2-40B4-BE49-F238E27FC236}">
                <a16:creationId xmlns:a16="http://schemas.microsoft.com/office/drawing/2014/main" id="{ECC24EB3-2165-4C1A-A056-350F537822ED}"/>
              </a:ext>
            </a:extLst>
          </p:cNvPr>
          <p:cNvPicPr>
            <a:picLocks noGrp="1" noChangeAspect="1" noChangeArrowheads="1"/>
          </p:cNvPicPr>
          <p:nvPr>
            <p:ph sz="half" idx="2"/>
          </p:nvPr>
        </p:nvPicPr>
        <p:blipFill>
          <a:blip r:embed="rId2" cstate="print">
            <a:extLst>
              <a:ext uri="{28A0092B-C50C-407E-A947-70E740481C1C}">
                <a14:useLocalDpi xmlns:a14="http://schemas.microsoft.com/office/drawing/2010/main" val="0"/>
              </a:ext>
            </a:extLst>
          </a:blip>
          <a:srcRect/>
          <a:stretch>
            <a:fillRect/>
          </a:stretch>
        </p:blipFill>
        <p:spPr bwMode="auto">
          <a:xfrm>
            <a:off x="4786313" y="2391569"/>
            <a:ext cx="4038600" cy="3028950"/>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85F6D4C5-35BB-432C-A8BE-7BD1F8077980}"/>
              </a:ext>
            </a:extLst>
          </p:cNvPr>
          <p:cNvSpPr txBox="1"/>
          <p:nvPr/>
        </p:nvSpPr>
        <p:spPr>
          <a:xfrm>
            <a:off x="1115616" y="1510796"/>
            <a:ext cx="7488832" cy="369332"/>
          </a:xfrm>
          <a:prstGeom prst="rect">
            <a:avLst/>
          </a:prstGeom>
          <a:noFill/>
        </p:spPr>
        <p:txBody>
          <a:bodyPr wrap="square" rtlCol="0">
            <a:spAutoFit/>
          </a:bodyPr>
          <a:lstStyle/>
          <a:p>
            <a:r>
              <a:rPr lang="zh-CN" altLang="en-US" b="1" dirty="0">
                <a:solidFill>
                  <a:srgbClr val="0F6A7B"/>
                </a:solidFill>
              </a:rPr>
              <a:t>                易于压缩                                                        不易压缩</a:t>
            </a:r>
          </a:p>
        </p:txBody>
      </p:sp>
      <p:pic>
        <p:nvPicPr>
          <p:cNvPr id="1028" name="Picture 4" descr="https://pica.zhimg.com/80/009c6f48f4b25bcde7be0aad0fd70928_1440w.jpg?source=3af55fa1">
            <a:extLst>
              <a:ext uri="{FF2B5EF4-FFF2-40B4-BE49-F238E27FC236}">
                <a16:creationId xmlns:a16="http://schemas.microsoft.com/office/drawing/2014/main" id="{2D4831F5-6EC7-4FF0-8B35-876C9F5A793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642938" y="2391568"/>
            <a:ext cx="4038600" cy="3028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39379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4A32E5-00E8-4B33-992E-1BC0E3F58809}"/>
              </a:ext>
            </a:extLst>
          </p:cNvPr>
          <p:cNvSpPr>
            <a:spLocks noGrp="1"/>
          </p:cNvSpPr>
          <p:nvPr>
            <p:ph type="title"/>
          </p:nvPr>
        </p:nvSpPr>
        <p:spPr/>
        <p:txBody>
          <a:bodyPr/>
          <a:lstStyle/>
          <a:p>
            <a:r>
              <a:rPr lang="zh-CN" altLang="en-US" dirty="0"/>
              <a:t>原则</a:t>
            </a:r>
            <a:r>
              <a:rPr lang="en-US" altLang="zh-CN" dirty="0"/>
              <a:t>1</a:t>
            </a:r>
            <a:r>
              <a:rPr lang="zh-CN" altLang="en-US" dirty="0"/>
              <a:t>：保持风格的一致与优美</a:t>
            </a:r>
            <a:r>
              <a:rPr lang="en-US" altLang="zh-CN" dirty="0"/>
              <a:t>:</a:t>
            </a:r>
            <a:br>
              <a:rPr lang="en-US" altLang="zh-CN" dirty="0"/>
            </a:br>
            <a:r>
              <a:rPr lang="zh-CN" altLang="en-US" dirty="0"/>
              <a:t>配色原理</a:t>
            </a:r>
          </a:p>
        </p:txBody>
      </p:sp>
      <p:sp>
        <p:nvSpPr>
          <p:cNvPr id="3" name="内容占位符 2">
            <a:extLst>
              <a:ext uri="{FF2B5EF4-FFF2-40B4-BE49-F238E27FC236}">
                <a16:creationId xmlns:a16="http://schemas.microsoft.com/office/drawing/2014/main" id="{735BE430-1D98-40E1-8167-212BAF396847}"/>
              </a:ext>
            </a:extLst>
          </p:cNvPr>
          <p:cNvSpPr>
            <a:spLocks noGrp="1"/>
          </p:cNvSpPr>
          <p:nvPr>
            <p:ph sz="half" idx="1"/>
          </p:nvPr>
        </p:nvSpPr>
        <p:spPr/>
        <p:txBody>
          <a:bodyPr/>
          <a:lstStyle/>
          <a:p>
            <a:endParaRPr lang="en-US" altLang="zh-CN" dirty="0"/>
          </a:p>
          <a:p>
            <a:r>
              <a:rPr lang="zh-CN" altLang="en-US" dirty="0"/>
              <a:t>相似色，互补色，拟自然色</a:t>
            </a:r>
            <a:endParaRPr lang="en-US" altLang="zh-CN" dirty="0"/>
          </a:p>
          <a:p>
            <a:r>
              <a:rPr lang="zh-CN" altLang="en-US" dirty="0"/>
              <a:t>很多期刊要求提交不对颜色敏感的图片；对彩色图片额外收费</a:t>
            </a:r>
            <a:endParaRPr lang="en-US" altLang="zh-CN" dirty="0"/>
          </a:p>
          <a:p>
            <a:pPr lvl="1"/>
            <a:r>
              <a:rPr lang="zh-CN" altLang="en-US" dirty="0"/>
              <a:t>推荐黑白配色</a:t>
            </a:r>
            <a:endParaRPr lang="en-US" altLang="zh-CN" dirty="0"/>
          </a:p>
          <a:p>
            <a:pPr lvl="1"/>
            <a:r>
              <a:rPr lang="zh-CN" altLang="en-US" dirty="0"/>
              <a:t>公式：</a:t>
            </a:r>
            <a:r>
              <a:rPr lang="en-US" altLang="zh-CN" dirty="0"/>
              <a:t>{</a:t>
            </a:r>
            <a:r>
              <a:rPr lang="zh-CN" altLang="en-US" dirty="0"/>
              <a:t>深，浅</a:t>
            </a:r>
            <a:r>
              <a:rPr lang="en-US" altLang="zh-CN" dirty="0"/>
              <a:t>} ×{</a:t>
            </a:r>
            <a:r>
              <a:rPr lang="zh-CN" altLang="en-US" dirty="0"/>
              <a:t>实，虚</a:t>
            </a:r>
            <a:r>
              <a:rPr lang="en-US" altLang="zh-CN" dirty="0"/>
              <a:t>}</a:t>
            </a:r>
          </a:p>
          <a:p>
            <a:pPr lvl="1"/>
            <a:r>
              <a:rPr lang="zh-CN" altLang="en-US" dirty="0"/>
              <a:t>超过</a:t>
            </a:r>
            <a:r>
              <a:rPr lang="en-US" altLang="zh-CN" dirty="0"/>
              <a:t>4</a:t>
            </a:r>
            <a:r>
              <a:rPr lang="zh-CN" altLang="en-US" dirty="0"/>
              <a:t>个要素尽量不要画在一幅图</a:t>
            </a:r>
          </a:p>
        </p:txBody>
      </p:sp>
      <p:sp>
        <p:nvSpPr>
          <p:cNvPr id="4" name="灯片编号占位符 3">
            <a:extLst>
              <a:ext uri="{FF2B5EF4-FFF2-40B4-BE49-F238E27FC236}">
                <a16:creationId xmlns:a16="http://schemas.microsoft.com/office/drawing/2014/main" id="{107DD6A9-F439-4D4F-B549-C731B0D3A61E}"/>
              </a:ext>
            </a:extLst>
          </p:cNvPr>
          <p:cNvSpPr>
            <a:spLocks noGrp="1"/>
          </p:cNvSpPr>
          <p:nvPr>
            <p:ph type="sldNum" sz="quarter" idx="12"/>
          </p:nvPr>
        </p:nvSpPr>
        <p:spPr/>
        <p:txBody>
          <a:bodyPr/>
          <a:lstStyle/>
          <a:p>
            <a:pPr>
              <a:defRPr/>
            </a:pPr>
            <a:fld id="{DF4C29A2-310B-4614-9E82-82EDFD340A49}" type="slidenum">
              <a:rPr lang="zh-CN" altLang="en-US" smtClean="0"/>
              <a:pPr>
                <a:defRPr/>
              </a:pPr>
              <a:t>23</a:t>
            </a:fld>
            <a:endParaRPr lang="zh-CN" altLang="en-US"/>
          </a:p>
        </p:txBody>
      </p:sp>
      <p:sp>
        <p:nvSpPr>
          <p:cNvPr id="9" name="内容占位符 8">
            <a:extLst>
              <a:ext uri="{FF2B5EF4-FFF2-40B4-BE49-F238E27FC236}">
                <a16:creationId xmlns:a16="http://schemas.microsoft.com/office/drawing/2014/main" id="{18D0A52D-5BBC-49DA-BC8D-5297D32C684D}"/>
              </a:ext>
            </a:extLst>
          </p:cNvPr>
          <p:cNvSpPr>
            <a:spLocks noGrp="1"/>
          </p:cNvSpPr>
          <p:nvPr>
            <p:ph sz="half" idx="2"/>
          </p:nvPr>
        </p:nvSpPr>
        <p:spPr/>
        <p:txBody>
          <a:bodyPr/>
          <a:lstStyle/>
          <a:p>
            <a:endParaRPr lang="zh-CN" altLang="en-US" dirty="0"/>
          </a:p>
        </p:txBody>
      </p:sp>
      <p:pic>
        <p:nvPicPr>
          <p:cNvPr id="2050" name="Picture 2" descr="https://pic1.zhimg.com/80/8cf191ad51ca33b491b584cfc60983af_1440w.jpg?source=3af55fa1">
            <a:extLst>
              <a:ext uri="{FF2B5EF4-FFF2-40B4-BE49-F238E27FC236}">
                <a16:creationId xmlns:a16="http://schemas.microsoft.com/office/drawing/2014/main" id="{6F3C52D4-2B61-4A63-831B-3372866749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48250" y="1743075"/>
            <a:ext cx="3333750" cy="3371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00807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68212C-A07E-482C-8476-A0DEE1CE5015}"/>
              </a:ext>
            </a:extLst>
          </p:cNvPr>
          <p:cNvSpPr>
            <a:spLocks noGrp="1"/>
          </p:cNvSpPr>
          <p:nvPr>
            <p:ph type="title"/>
          </p:nvPr>
        </p:nvSpPr>
        <p:spPr/>
        <p:txBody>
          <a:bodyPr/>
          <a:lstStyle/>
          <a:p>
            <a:br>
              <a:rPr lang="en-US" altLang="zh-CN" dirty="0"/>
            </a:br>
            <a:r>
              <a:rPr lang="zh-CN" altLang="en-US" dirty="0"/>
              <a:t>原则</a:t>
            </a:r>
            <a:r>
              <a:rPr lang="en-US" altLang="zh-CN" dirty="0"/>
              <a:t>1</a:t>
            </a:r>
            <a:r>
              <a:rPr lang="zh-CN" altLang="en-US" dirty="0"/>
              <a:t>：保持风格的一致与优美</a:t>
            </a:r>
            <a:br>
              <a:rPr lang="en-US" altLang="zh-CN" dirty="0"/>
            </a:br>
            <a:r>
              <a:rPr lang="zh-CN" altLang="en-US" dirty="0"/>
              <a:t>个人的模板</a:t>
            </a:r>
          </a:p>
        </p:txBody>
      </p:sp>
      <p:sp>
        <p:nvSpPr>
          <p:cNvPr id="3" name="内容占位符 2">
            <a:extLst>
              <a:ext uri="{FF2B5EF4-FFF2-40B4-BE49-F238E27FC236}">
                <a16:creationId xmlns:a16="http://schemas.microsoft.com/office/drawing/2014/main" id="{4D6152C2-E264-4B99-98AB-F9E755565802}"/>
              </a:ext>
            </a:extLst>
          </p:cNvPr>
          <p:cNvSpPr>
            <a:spLocks noGrp="1"/>
          </p:cNvSpPr>
          <p:nvPr>
            <p:ph idx="1"/>
          </p:nvPr>
        </p:nvSpPr>
        <p:spPr/>
        <p:txBody>
          <a:bodyPr/>
          <a:lstStyle/>
          <a:p>
            <a:r>
              <a:rPr lang="zh-CN" altLang="zh-CN" dirty="0"/>
              <a:t>字体：编辑</a:t>
            </a:r>
            <a:r>
              <a:rPr lang="en-US" altLang="zh-CN" dirty="0"/>
              <a:t>-</a:t>
            </a:r>
            <a:r>
              <a:rPr lang="zh-CN" altLang="zh-CN" dirty="0"/>
              <a:t>首选项</a:t>
            </a:r>
            <a:r>
              <a:rPr lang="en-US" altLang="zh-CN" dirty="0"/>
              <a:t>-</a:t>
            </a:r>
            <a:r>
              <a:rPr lang="zh-CN" altLang="zh-CN" dirty="0"/>
              <a:t>图形首选项</a:t>
            </a:r>
            <a:r>
              <a:rPr lang="en-US" altLang="zh-CN" dirty="0"/>
              <a:t>-</a:t>
            </a:r>
            <a:r>
              <a:rPr lang="zh-CN" altLang="zh-CN" dirty="0"/>
              <a:t>字体</a:t>
            </a:r>
            <a:endParaRPr lang="en-US" altLang="zh-CN" dirty="0"/>
          </a:p>
          <a:p>
            <a:pPr lvl="1"/>
            <a:r>
              <a:rPr lang="zh-CN" altLang="zh-CN" dirty="0"/>
              <a:t>英文：</a:t>
            </a:r>
            <a:r>
              <a:rPr lang="en-US" altLang="zh-CN" dirty="0" err="1"/>
              <a:t>palatino</a:t>
            </a:r>
            <a:endParaRPr lang="en-US" altLang="zh-CN" dirty="0"/>
          </a:p>
          <a:p>
            <a:pPr lvl="1"/>
            <a:r>
              <a:rPr lang="zh-CN" altLang="zh-CN" dirty="0"/>
              <a:t>中文：楷体</a:t>
            </a:r>
            <a:endParaRPr lang="en-US" altLang="zh-CN" dirty="0"/>
          </a:p>
          <a:p>
            <a:r>
              <a:rPr lang="zh-CN" altLang="en-US" dirty="0"/>
              <a:t>所有画图</a:t>
            </a:r>
            <a:r>
              <a:rPr lang="en-US" altLang="zh-CN" dirty="0"/>
              <a:t>do</a:t>
            </a:r>
            <a:r>
              <a:rPr lang="zh-CN" altLang="en-US" dirty="0"/>
              <a:t>文件的开头如下（</a:t>
            </a:r>
            <a:r>
              <a:rPr lang="en-US" altLang="zh-CN" dirty="0"/>
              <a:t>plain</a:t>
            </a:r>
            <a:r>
              <a:rPr lang="zh-CN" altLang="en-US" dirty="0"/>
              <a:t>，无修饰，黑白配色）：</a:t>
            </a:r>
            <a:endParaRPr lang="zh-CN" altLang="zh-CN" dirty="0"/>
          </a:p>
          <a:p>
            <a:pPr marL="0" indent="0">
              <a:buNone/>
            </a:pPr>
            <a:r>
              <a:rPr lang="en-US" altLang="zh-CN" dirty="0" err="1"/>
              <a:t>ssc</a:t>
            </a:r>
            <a:r>
              <a:rPr lang="en-US" altLang="zh-CN" dirty="0"/>
              <a:t> install </a:t>
            </a:r>
            <a:r>
              <a:rPr lang="en-US" altLang="zh-CN" dirty="0" err="1"/>
              <a:t>grstyle</a:t>
            </a:r>
            <a:r>
              <a:rPr lang="en-US" altLang="zh-CN" dirty="0"/>
              <a:t>, replace</a:t>
            </a:r>
            <a:endParaRPr lang="zh-CN" altLang="zh-CN" dirty="0"/>
          </a:p>
          <a:p>
            <a:pPr marL="0" indent="0">
              <a:buNone/>
            </a:pPr>
            <a:r>
              <a:rPr lang="en-US" altLang="zh-CN" dirty="0"/>
              <a:t>set scheme s2color</a:t>
            </a:r>
            <a:endParaRPr lang="zh-CN" altLang="zh-CN" dirty="0"/>
          </a:p>
          <a:p>
            <a:pPr marL="0" indent="0">
              <a:buNone/>
            </a:pPr>
            <a:r>
              <a:rPr lang="en-US" altLang="zh-CN" dirty="0" err="1"/>
              <a:t>grstyle</a:t>
            </a:r>
            <a:r>
              <a:rPr lang="en-US" altLang="zh-CN" dirty="0"/>
              <a:t> </a:t>
            </a:r>
            <a:r>
              <a:rPr lang="en-US" altLang="zh-CN" dirty="0" err="1"/>
              <a:t>init</a:t>
            </a:r>
            <a:endParaRPr lang="zh-CN" altLang="zh-CN" dirty="0"/>
          </a:p>
          <a:p>
            <a:pPr marL="0" indent="0">
              <a:buNone/>
            </a:pPr>
            <a:r>
              <a:rPr lang="en-US" altLang="zh-CN" dirty="0" err="1"/>
              <a:t>grstyle</a:t>
            </a:r>
            <a:r>
              <a:rPr lang="en-US" altLang="zh-CN" dirty="0"/>
              <a:t> set plain</a:t>
            </a:r>
            <a:endParaRPr lang="zh-CN" altLang="zh-CN" dirty="0"/>
          </a:p>
          <a:p>
            <a:endParaRPr lang="zh-CN" altLang="en-US" dirty="0"/>
          </a:p>
        </p:txBody>
      </p:sp>
      <p:sp>
        <p:nvSpPr>
          <p:cNvPr id="4" name="灯片编号占位符 3">
            <a:extLst>
              <a:ext uri="{FF2B5EF4-FFF2-40B4-BE49-F238E27FC236}">
                <a16:creationId xmlns:a16="http://schemas.microsoft.com/office/drawing/2014/main" id="{47D335B8-3293-40DB-9586-933412CF1B9F}"/>
              </a:ext>
            </a:extLst>
          </p:cNvPr>
          <p:cNvSpPr>
            <a:spLocks noGrp="1"/>
          </p:cNvSpPr>
          <p:nvPr>
            <p:ph type="sldNum" sz="quarter" idx="12"/>
          </p:nvPr>
        </p:nvSpPr>
        <p:spPr/>
        <p:txBody>
          <a:bodyPr/>
          <a:lstStyle/>
          <a:p>
            <a:pPr>
              <a:defRPr/>
            </a:pPr>
            <a:fld id="{DF4C29A2-310B-4614-9E82-82EDFD340A49}" type="slidenum">
              <a:rPr lang="zh-CN" altLang="en-US" smtClean="0"/>
              <a:pPr>
                <a:defRPr/>
              </a:pPr>
              <a:t>24</a:t>
            </a:fld>
            <a:endParaRPr lang="zh-CN" altLang="en-US"/>
          </a:p>
        </p:txBody>
      </p:sp>
      <p:pic>
        <p:nvPicPr>
          <p:cNvPr id="6" name="图片 5">
            <a:extLst>
              <a:ext uri="{FF2B5EF4-FFF2-40B4-BE49-F238E27FC236}">
                <a16:creationId xmlns:a16="http://schemas.microsoft.com/office/drawing/2014/main" id="{99AD6F36-EC6D-4915-B44C-DEF2AE48D4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24372" y="3459021"/>
            <a:ext cx="4528186" cy="3299333"/>
          </a:xfrm>
          <a:prstGeom prst="rect">
            <a:avLst/>
          </a:prstGeom>
        </p:spPr>
      </p:pic>
    </p:spTree>
    <p:extLst>
      <p:ext uri="{BB962C8B-B14F-4D97-AF65-F5344CB8AC3E}">
        <p14:creationId xmlns:p14="http://schemas.microsoft.com/office/powerpoint/2010/main" val="39133926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68212C-A07E-482C-8476-A0DEE1CE5015}"/>
              </a:ext>
            </a:extLst>
          </p:cNvPr>
          <p:cNvSpPr>
            <a:spLocks noGrp="1"/>
          </p:cNvSpPr>
          <p:nvPr>
            <p:ph type="title"/>
          </p:nvPr>
        </p:nvSpPr>
        <p:spPr/>
        <p:txBody>
          <a:bodyPr/>
          <a:lstStyle/>
          <a:p>
            <a:br>
              <a:rPr lang="en-US" altLang="zh-CN" dirty="0"/>
            </a:br>
            <a:r>
              <a:rPr lang="zh-CN" altLang="en-US" dirty="0"/>
              <a:t>原则</a:t>
            </a:r>
            <a:r>
              <a:rPr lang="en-US" altLang="zh-CN" dirty="0"/>
              <a:t>2</a:t>
            </a:r>
            <a:r>
              <a:rPr lang="zh-CN" altLang="en-US" dirty="0"/>
              <a:t>：少既是多，排除无关信息</a:t>
            </a:r>
          </a:p>
        </p:txBody>
      </p:sp>
      <p:pic>
        <p:nvPicPr>
          <p:cNvPr id="11" name="内容占位符 10">
            <a:extLst>
              <a:ext uri="{FF2B5EF4-FFF2-40B4-BE49-F238E27FC236}">
                <a16:creationId xmlns:a16="http://schemas.microsoft.com/office/drawing/2014/main" id="{073EEEDF-28B6-41E3-AF5C-AD6D385FDC4A}"/>
              </a:ext>
            </a:extLst>
          </p:cNvPr>
          <p:cNvPicPr>
            <a:picLocks noGrp="1" noChangeAspect="1"/>
          </p:cNvPicPr>
          <p:nvPr>
            <p:ph sz="half" idx="2"/>
          </p:nvPr>
        </p:nvPicPr>
        <p:blipFill>
          <a:blip r:embed="rId2"/>
          <a:stretch>
            <a:fillRect/>
          </a:stretch>
        </p:blipFill>
        <p:spPr>
          <a:xfrm>
            <a:off x="4786313" y="2464884"/>
            <a:ext cx="4038600" cy="2882320"/>
          </a:xfrm>
          <a:prstGeom prst="rect">
            <a:avLst/>
          </a:prstGeom>
        </p:spPr>
      </p:pic>
      <p:sp>
        <p:nvSpPr>
          <p:cNvPr id="4" name="灯片编号占位符 3">
            <a:extLst>
              <a:ext uri="{FF2B5EF4-FFF2-40B4-BE49-F238E27FC236}">
                <a16:creationId xmlns:a16="http://schemas.microsoft.com/office/drawing/2014/main" id="{47D335B8-3293-40DB-9586-933412CF1B9F}"/>
              </a:ext>
            </a:extLst>
          </p:cNvPr>
          <p:cNvSpPr>
            <a:spLocks noGrp="1"/>
          </p:cNvSpPr>
          <p:nvPr>
            <p:ph type="sldNum" sz="quarter" idx="12"/>
          </p:nvPr>
        </p:nvSpPr>
        <p:spPr/>
        <p:txBody>
          <a:bodyPr/>
          <a:lstStyle/>
          <a:p>
            <a:pPr>
              <a:defRPr/>
            </a:pPr>
            <a:fld id="{DF4C29A2-310B-4614-9E82-82EDFD340A49}" type="slidenum">
              <a:rPr lang="zh-CN" altLang="en-US" smtClean="0"/>
              <a:pPr>
                <a:defRPr/>
              </a:pPr>
              <a:t>25</a:t>
            </a:fld>
            <a:endParaRPr lang="zh-CN" altLang="en-US"/>
          </a:p>
        </p:txBody>
      </p:sp>
      <p:pic>
        <p:nvPicPr>
          <p:cNvPr id="10" name="内容占位符 4">
            <a:extLst>
              <a:ext uri="{FF2B5EF4-FFF2-40B4-BE49-F238E27FC236}">
                <a16:creationId xmlns:a16="http://schemas.microsoft.com/office/drawing/2014/main" id="{A03DA5FE-2EA3-4BEB-AA64-422CA7E48FE2}"/>
              </a:ext>
            </a:extLst>
          </p:cNvPr>
          <p:cNvPicPr>
            <a:picLocks noGrp="1" noChangeAspect="1"/>
          </p:cNvPicPr>
          <p:nvPr>
            <p:ph sz="half" idx="1"/>
          </p:nvPr>
        </p:nvPicPr>
        <p:blipFill>
          <a:blip r:embed="rId3"/>
          <a:stretch>
            <a:fillRect/>
          </a:stretch>
        </p:blipFill>
        <p:spPr>
          <a:xfrm>
            <a:off x="642938" y="2470224"/>
            <a:ext cx="4038600" cy="2871639"/>
          </a:xfrm>
          <a:prstGeom prst="rect">
            <a:avLst/>
          </a:prstGeom>
        </p:spPr>
      </p:pic>
      <p:sp>
        <p:nvSpPr>
          <p:cNvPr id="12" name="文本框 11">
            <a:extLst>
              <a:ext uri="{FF2B5EF4-FFF2-40B4-BE49-F238E27FC236}">
                <a16:creationId xmlns:a16="http://schemas.microsoft.com/office/drawing/2014/main" id="{8439CF74-6251-4F20-98B5-F28B9AD0DEB5}"/>
              </a:ext>
            </a:extLst>
          </p:cNvPr>
          <p:cNvSpPr txBox="1"/>
          <p:nvPr/>
        </p:nvSpPr>
        <p:spPr>
          <a:xfrm>
            <a:off x="1115616" y="1510796"/>
            <a:ext cx="7488832" cy="369332"/>
          </a:xfrm>
          <a:prstGeom prst="rect">
            <a:avLst/>
          </a:prstGeom>
          <a:noFill/>
        </p:spPr>
        <p:txBody>
          <a:bodyPr wrap="square" rtlCol="0">
            <a:spAutoFit/>
          </a:bodyPr>
          <a:lstStyle/>
          <a:p>
            <a:r>
              <a:rPr lang="zh-CN" altLang="en-US" b="1" dirty="0">
                <a:solidFill>
                  <a:srgbClr val="0F6A7B"/>
                </a:solidFill>
              </a:rPr>
              <a:t>                修改前                                                        修改后</a:t>
            </a:r>
          </a:p>
        </p:txBody>
      </p:sp>
    </p:spTree>
    <p:extLst>
      <p:ext uri="{BB962C8B-B14F-4D97-AF65-F5344CB8AC3E}">
        <p14:creationId xmlns:p14="http://schemas.microsoft.com/office/powerpoint/2010/main" val="5527226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68212C-A07E-482C-8476-A0DEE1CE5015}"/>
              </a:ext>
            </a:extLst>
          </p:cNvPr>
          <p:cNvSpPr>
            <a:spLocks noGrp="1"/>
          </p:cNvSpPr>
          <p:nvPr>
            <p:ph type="title"/>
          </p:nvPr>
        </p:nvSpPr>
        <p:spPr/>
        <p:txBody>
          <a:bodyPr/>
          <a:lstStyle/>
          <a:p>
            <a:br>
              <a:rPr lang="en-US" altLang="zh-CN" dirty="0"/>
            </a:br>
            <a:r>
              <a:rPr lang="zh-CN" altLang="en-US" dirty="0"/>
              <a:t>原则</a:t>
            </a:r>
            <a:r>
              <a:rPr lang="en-US" altLang="zh-CN" dirty="0"/>
              <a:t>3</a:t>
            </a:r>
            <a:r>
              <a:rPr lang="zh-CN" altLang="en-US" dirty="0"/>
              <a:t>：减少多余的展示元素和维度</a:t>
            </a:r>
          </a:p>
        </p:txBody>
      </p:sp>
      <p:sp>
        <p:nvSpPr>
          <p:cNvPr id="4" name="灯片编号占位符 3">
            <a:extLst>
              <a:ext uri="{FF2B5EF4-FFF2-40B4-BE49-F238E27FC236}">
                <a16:creationId xmlns:a16="http://schemas.microsoft.com/office/drawing/2014/main" id="{47D335B8-3293-40DB-9586-933412CF1B9F}"/>
              </a:ext>
            </a:extLst>
          </p:cNvPr>
          <p:cNvSpPr>
            <a:spLocks noGrp="1"/>
          </p:cNvSpPr>
          <p:nvPr>
            <p:ph type="sldNum" sz="quarter" idx="12"/>
          </p:nvPr>
        </p:nvSpPr>
        <p:spPr/>
        <p:txBody>
          <a:bodyPr/>
          <a:lstStyle/>
          <a:p>
            <a:pPr>
              <a:defRPr/>
            </a:pPr>
            <a:fld id="{DF4C29A2-310B-4614-9E82-82EDFD340A49}" type="slidenum">
              <a:rPr lang="zh-CN" altLang="en-US" smtClean="0"/>
              <a:pPr>
                <a:defRPr/>
              </a:pPr>
              <a:t>26</a:t>
            </a:fld>
            <a:endParaRPr lang="zh-CN" altLang="en-US"/>
          </a:p>
        </p:txBody>
      </p:sp>
      <p:pic>
        <p:nvPicPr>
          <p:cNvPr id="10" name="内容占位符 9">
            <a:extLst>
              <a:ext uri="{FF2B5EF4-FFF2-40B4-BE49-F238E27FC236}">
                <a16:creationId xmlns:a16="http://schemas.microsoft.com/office/drawing/2014/main" id="{3B62FA74-EAA0-4F97-8FFD-041A9BD82174}"/>
              </a:ext>
            </a:extLst>
          </p:cNvPr>
          <p:cNvPicPr>
            <a:picLocks noGrp="1" noChangeAspect="1"/>
          </p:cNvPicPr>
          <p:nvPr>
            <p:ph sz="half" idx="1"/>
          </p:nvPr>
        </p:nvPicPr>
        <p:blipFill>
          <a:blip r:embed="rId2"/>
          <a:stretch>
            <a:fillRect/>
          </a:stretch>
        </p:blipFill>
        <p:spPr>
          <a:xfrm>
            <a:off x="642938" y="1340767"/>
            <a:ext cx="4038600" cy="4828245"/>
          </a:xfrm>
          <a:prstGeom prst="rect">
            <a:avLst/>
          </a:prstGeom>
        </p:spPr>
      </p:pic>
      <p:pic>
        <p:nvPicPr>
          <p:cNvPr id="11" name="内容占位符 10">
            <a:extLst>
              <a:ext uri="{FF2B5EF4-FFF2-40B4-BE49-F238E27FC236}">
                <a16:creationId xmlns:a16="http://schemas.microsoft.com/office/drawing/2014/main" id="{339C7616-40AA-4639-A719-00C82DC3E91C}"/>
              </a:ext>
            </a:extLst>
          </p:cNvPr>
          <p:cNvPicPr>
            <a:picLocks noGrp="1" noChangeAspect="1"/>
          </p:cNvPicPr>
          <p:nvPr>
            <p:ph sz="half" idx="2"/>
          </p:nvPr>
        </p:nvPicPr>
        <p:blipFill>
          <a:blip r:embed="rId3"/>
          <a:stretch>
            <a:fillRect/>
          </a:stretch>
        </p:blipFill>
        <p:spPr>
          <a:xfrm>
            <a:off x="4810125" y="1555081"/>
            <a:ext cx="4038600" cy="4176463"/>
          </a:xfrm>
          <a:prstGeom prst="rect">
            <a:avLst/>
          </a:prstGeom>
        </p:spPr>
      </p:pic>
      <p:sp>
        <p:nvSpPr>
          <p:cNvPr id="12" name="文本框 11">
            <a:extLst>
              <a:ext uri="{FF2B5EF4-FFF2-40B4-BE49-F238E27FC236}">
                <a16:creationId xmlns:a16="http://schemas.microsoft.com/office/drawing/2014/main" id="{9411353D-381E-40EE-8A79-42B50E8B8BFE}"/>
              </a:ext>
            </a:extLst>
          </p:cNvPr>
          <p:cNvSpPr txBox="1"/>
          <p:nvPr/>
        </p:nvSpPr>
        <p:spPr>
          <a:xfrm>
            <a:off x="1197968" y="1340767"/>
            <a:ext cx="7488832" cy="369332"/>
          </a:xfrm>
          <a:prstGeom prst="rect">
            <a:avLst/>
          </a:prstGeom>
          <a:noFill/>
        </p:spPr>
        <p:txBody>
          <a:bodyPr wrap="square" rtlCol="0">
            <a:spAutoFit/>
          </a:bodyPr>
          <a:lstStyle/>
          <a:p>
            <a:r>
              <a:rPr lang="zh-CN" altLang="en-US" b="1" dirty="0">
                <a:solidFill>
                  <a:srgbClr val="0F6A7B"/>
                </a:solidFill>
              </a:rPr>
              <a:t>                修改前                                                        修改后</a:t>
            </a:r>
          </a:p>
        </p:txBody>
      </p:sp>
    </p:spTree>
    <p:extLst>
      <p:ext uri="{BB962C8B-B14F-4D97-AF65-F5344CB8AC3E}">
        <p14:creationId xmlns:p14="http://schemas.microsoft.com/office/powerpoint/2010/main" val="5287387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68212C-A07E-482C-8476-A0DEE1CE5015}"/>
              </a:ext>
            </a:extLst>
          </p:cNvPr>
          <p:cNvSpPr>
            <a:spLocks noGrp="1"/>
          </p:cNvSpPr>
          <p:nvPr>
            <p:ph type="title"/>
          </p:nvPr>
        </p:nvSpPr>
        <p:spPr/>
        <p:txBody>
          <a:bodyPr/>
          <a:lstStyle/>
          <a:p>
            <a:br>
              <a:rPr lang="en-US" altLang="zh-CN" dirty="0"/>
            </a:br>
            <a:r>
              <a:rPr lang="zh-CN" altLang="en-US" dirty="0"/>
              <a:t>原则</a:t>
            </a:r>
            <a:r>
              <a:rPr lang="en-US" altLang="zh-CN" dirty="0"/>
              <a:t>3</a:t>
            </a:r>
            <a:r>
              <a:rPr lang="zh-CN" altLang="en-US" dirty="0"/>
              <a:t>：减少多余的展示元素和维度</a:t>
            </a:r>
          </a:p>
        </p:txBody>
      </p:sp>
      <p:sp>
        <p:nvSpPr>
          <p:cNvPr id="4" name="灯片编号占位符 3">
            <a:extLst>
              <a:ext uri="{FF2B5EF4-FFF2-40B4-BE49-F238E27FC236}">
                <a16:creationId xmlns:a16="http://schemas.microsoft.com/office/drawing/2014/main" id="{47D335B8-3293-40DB-9586-933412CF1B9F}"/>
              </a:ext>
            </a:extLst>
          </p:cNvPr>
          <p:cNvSpPr>
            <a:spLocks noGrp="1"/>
          </p:cNvSpPr>
          <p:nvPr>
            <p:ph type="sldNum" sz="quarter" idx="12"/>
          </p:nvPr>
        </p:nvSpPr>
        <p:spPr/>
        <p:txBody>
          <a:bodyPr/>
          <a:lstStyle/>
          <a:p>
            <a:pPr>
              <a:defRPr/>
            </a:pPr>
            <a:fld id="{DF4C29A2-310B-4614-9E82-82EDFD340A49}" type="slidenum">
              <a:rPr lang="zh-CN" altLang="en-US" smtClean="0"/>
              <a:pPr>
                <a:defRPr/>
              </a:pPr>
              <a:t>27</a:t>
            </a:fld>
            <a:endParaRPr lang="zh-CN" altLang="en-US"/>
          </a:p>
        </p:txBody>
      </p:sp>
      <p:sp>
        <p:nvSpPr>
          <p:cNvPr id="12" name="文本框 11">
            <a:extLst>
              <a:ext uri="{FF2B5EF4-FFF2-40B4-BE49-F238E27FC236}">
                <a16:creationId xmlns:a16="http://schemas.microsoft.com/office/drawing/2014/main" id="{9411353D-381E-40EE-8A79-42B50E8B8BFE}"/>
              </a:ext>
            </a:extLst>
          </p:cNvPr>
          <p:cNvSpPr txBox="1"/>
          <p:nvPr/>
        </p:nvSpPr>
        <p:spPr>
          <a:xfrm>
            <a:off x="1197968" y="1340767"/>
            <a:ext cx="7488832" cy="369332"/>
          </a:xfrm>
          <a:prstGeom prst="rect">
            <a:avLst/>
          </a:prstGeom>
          <a:noFill/>
        </p:spPr>
        <p:txBody>
          <a:bodyPr wrap="square" rtlCol="0">
            <a:spAutoFit/>
          </a:bodyPr>
          <a:lstStyle/>
          <a:p>
            <a:r>
              <a:rPr lang="zh-CN" altLang="en-US" b="1" dirty="0">
                <a:solidFill>
                  <a:srgbClr val="0F6A7B"/>
                </a:solidFill>
              </a:rPr>
              <a:t>                修改前                                                        修改后</a:t>
            </a:r>
          </a:p>
        </p:txBody>
      </p:sp>
      <p:pic>
        <p:nvPicPr>
          <p:cNvPr id="16" name="内容占位符 15">
            <a:extLst>
              <a:ext uri="{FF2B5EF4-FFF2-40B4-BE49-F238E27FC236}">
                <a16:creationId xmlns:a16="http://schemas.microsoft.com/office/drawing/2014/main" id="{76DF4DE2-FBA2-4EBE-86CA-0B8E5F7565C9}"/>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642938" y="2441963"/>
            <a:ext cx="4038600" cy="2928161"/>
          </a:xfrm>
        </p:spPr>
      </p:pic>
      <p:pic>
        <p:nvPicPr>
          <p:cNvPr id="20" name="内容占位符 19">
            <a:extLst>
              <a:ext uri="{FF2B5EF4-FFF2-40B4-BE49-F238E27FC236}">
                <a16:creationId xmlns:a16="http://schemas.microsoft.com/office/drawing/2014/main" id="{F8284082-1AD2-4087-86C4-A494DB46915D}"/>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4786313" y="2583205"/>
            <a:ext cx="4038600" cy="2645677"/>
          </a:xfrm>
        </p:spPr>
      </p:pic>
      <p:sp>
        <p:nvSpPr>
          <p:cNvPr id="21" name="文本框 20">
            <a:extLst>
              <a:ext uri="{FF2B5EF4-FFF2-40B4-BE49-F238E27FC236}">
                <a16:creationId xmlns:a16="http://schemas.microsoft.com/office/drawing/2014/main" id="{B6BF4FB0-DAB4-4792-B1F2-58C117842877}"/>
              </a:ext>
            </a:extLst>
          </p:cNvPr>
          <p:cNvSpPr txBox="1"/>
          <p:nvPr/>
        </p:nvSpPr>
        <p:spPr>
          <a:xfrm>
            <a:off x="645575" y="5640323"/>
            <a:ext cx="5870641" cy="1200329"/>
          </a:xfrm>
          <a:prstGeom prst="rect">
            <a:avLst/>
          </a:prstGeom>
          <a:noFill/>
        </p:spPr>
        <p:txBody>
          <a:bodyPr wrap="square" rtlCol="0">
            <a:spAutoFit/>
          </a:bodyPr>
          <a:lstStyle/>
          <a:p>
            <a:pPr lvl="0"/>
            <a:r>
              <a:rPr lang="en-US" altLang="zh-CN" dirty="0"/>
              <a:t>Chen, F., </a:t>
            </a:r>
            <a:r>
              <a:rPr lang="en-US" altLang="zh-CN" dirty="0" err="1"/>
              <a:t>Xiong</a:t>
            </a:r>
            <a:r>
              <a:rPr lang="en-US" altLang="zh-CN" dirty="0"/>
              <a:t>, R. &amp; Zhang, X. “Familiar Strangers: Lineage Connection and Diaspora Direct Investments in China”. 2022. Available at SSRN: </a:t>
            </a:r>
            <a:r>
              <a:rPr lang="en-US" altLang="zh-CN" u="sng" dirty="0">
                <a:hlinkClick r:id="rId4"/>
              </a:rPr>
              <a:t>https://ssrn.com/abstract=4004159</a:t>
            </a:r>
            <a:r>
              <a:rPr lang="en-US" altLang="zh-CN" dirty="0"/>
              <a:t>.</a:t>
            </a:r>
            <a:endParaRPr lang="zh-CN" altLang="zh-CN" dirty="0"/>
          </a:p>
        </p:txBody>
      </p:sp>
    </p:spTree>
    <p:extLst>
      <p:ext uri="{BB962C8B-B14F-4D97-AF65-F5344CB8AC3E}">
        <p14:creationId xmlns:p14="http://schemas.microsoft.com/office/powerpoint/2010/main" val="26684366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68212C-A07E-482C-8476-A0DEE1CE5015}"/>
              </a:ext>
            </a:extLst>
          </p:cNvPr>
          <p:cNvSpPr>
            <a:spLocks noGrp="1"/>
          </p:cNvSpPr>
          <p:nvPr>
            <p:ph type="title"/>
          </p:nvPr>
        </p:nvSpPr>
        <p:spPr/>
        <p:txBody>
          <a:bodyPr/>
          <a:lstStyle/>
          <a:p>
            <a:br>
              <a:rPr lang="en-US" altLang="zh-CN" dirty="0"/>
            </a:br>
            <a:r>
              <a:rPr lang="zh-CN" altLang="en-US" dirty="0"/>
              <a:t>原则</a:t>
            </a:r>
            <a:r>
              <a:rPr lang="en-US" altLang="zh-CN" dirty="0"/>
              <a:t>4</a:t>
            </a:r>
            <a:r>
              <a:rPr lang="zh-CN" altLang="en-US" dirty="0"/>
              <a:t>：注释靠近其所解释的元素</a:t>
            </a:r>
          </a:p>
        </p:txBody>
      </p:sp>
      <p:sp>
        <p:nvSpPr>
          <p:cNvPr id="4" name="灯片编号占位符 3">
            <a:extLst>
              <a:ext uri="{FF2B5EF4-FFF2-40B4-BE49-F238E27FC236}">
                <a16:creationId xmlns:a16="http://schemas.microsoft.com/office/drawing/2014/main" id="{47D335B8-3293-40DB-9586-933412CF1B9F}"/>
              </a:ext>
            </a:extLst>
          </p:cNvPr>
          <p:cNvSpPr>
            <a:spLocks noGrp="1"/>
          </p:cNvSpPr>
          <p:nvPr>
            <p:ph type="sldNum" sz="quarter" idx="12"/>
          </p:nvPr>
        </p:nvSpPr>
        <p:spPr/>
        <p:txBody>
          <a:bodyPr/>
          <a:lstStyle/>
          <a:p>
            <a:pPr>
              <a:defRPr/>
            </a:pPr>
            <a:fld id="{DF4C29A2-310B-4614-9E82-82EDFD340A49}" type="slidenum">
              <a:rPr lang="zh-CN" altLang="en-US" smtClean="0"/>
              <a:pPr>
                <a:defRPr/>
              </a:pPr>
              <a:t>28</a:t>
            </a:fld>
            <a:endParaRPr lang="zh-CN" altLang="en-US"/>
          </a:p>
        </p:txBody>
      </p:sp>
      <p:pic>
        <p:nvPicPr>
          <p:cNvPr id="8" name="内容占位符 7">
            <a:extLst>
              <a:ext uri="{FF2B5EF4-FFF2-40B4-BE49-F238E27FC236}">
                <a16:creationId xmlns:a16="http://schemas.microsoft.com/office/drawing/2014/main" id="{4418F47B-D3B0-4404-A091-655902DA048B}"/>
              </a:ext>
            </a:extLst>
          </p:cNvPr>
          <p:cNvPicPr>
            <a:picLocks noGrp="1" noChangeAspect="1"/>
          </p:cNvPicPr>
          <p:nvPr>
            <p:ph sz="half" idx="1"/>
          </p:nvPr>
        </p:nvPicPr>
        <p:blipFill>
          <a:blip r:embed="rId2"/>
          <a:stretch>
            <a:fillRect/>
          </a:stretch>
        </p:blipFill>
        <p:spPr>
          <a:xfrm>
            <a:off x="642938" y="2572146"/>
            <a:ext cx="4038600" cy="2667795"/>
          </a:xfrm>
          <a:prstGeom prst="rect">
            <a:avLst/>
          </a:prstGeom>
        </p:spPr>
      </p:pic>
      <p:pic>
        <p:nvPicPr>
          <p:cNvPr id="9" name="内容占位符 8">
            <a:extLst>
              <a:ext uri="{FF2B5EF4-FFF2-40B4-BE49-F238E27FC236}">
                <a16:creationId xmlns:a16="http://schemas.microsoft.com/office/drawing/2014/main" id="{288E3FB1-AA9B-442B-94A8-0395265B32FF}"/>
              </a:ext>
            </a:extLst>
          </p:cNvPr>
          <p:cNvPicPr>
            <a:picLocks noGrp="1" noChangeAspect="1"/>
          </p:cNvPicPr>
          <p:nvPr>
            <p:ph sz="half" idx="2"/>
          </p:nvPr>
        </p:nvPicPr>
        <p:blipFill>
          <a:blip r:embed="rId3"/>
          <a:stretch>
            <a:fillRect/>
          </a:stretch>
        </p:blipFill>
        <p:spPr>
          <a:xfrm>
            <a:off x="4786313" y="2480182"/>
            <a:ext cx="4038600" cy="2851724"/>
          </a:xfrm>
          <a:prstGeom prst="rect">
            <a:avLst/>
          </a:prstGeom>
        </p:spPr>
      </p:pic>
      <p:sp>
        <p:nvSpPr>
          <p:cNvPr id="16" name="文本框 15">
            <a:extLst>
              <a:ext uri="{FF2B5EF4-FFF2-40B4-BE49-F238E27FC236}">
                <a16:creationId xmlns:a16="http://schemas.microsoft.com/office/drawing/2014/main" id="{64A8128F-09B5-44A6-B175-E7622AA4ABA5}"/>
              </a:ext>
            </a:extLst>
          </p:cNvPr>
          <p:cNvSpPr txBox="1"/>
          <p:nvPr/>
        </p:nvSpPr>
        <p:spPr>
          <a:xfrm>
            <a:off x="1115616" y="1510796"/>
            <a:ext cx="7488832" cy="369332"/>
          </a:xfrm>
          <a:prstGeom prst="rect">
            <a:avLst/>
          </a:prstGeom>
          <a:noFill/>
        </p:spPr>
        <p:txBody>
          <a:bodyPr wrap="square" rtlCol="0">
            <a:spAutoFit/>
          </a:bodyPr>
          <a:lstStyle/>
          <a:p>
            <a:r>
              <a:rPr lang="zh-CN" altLang="en-US" b="1" dirty="0">
                <a:solidFill>
                  <a:srgbClr val="0F6A7B"/>
                </a:solidFill>
              </a:rPr>
              <a:t>                修改前                                                        修改后</a:t>
            </a:r>
          </a:p>
        </p:txBody>
      </p:sp>
    </p:spTree>
    <p:extLst>
      <p:ext uri="{BB962C8B-B14F-4D97-AF65-F5344CB8AC3E}">
        <p14:creationId xmlns:p14="http://schemas.microsoft.com/office/powerpoint/2010/main" val="26273297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68212C-A07E-482C-8476-A0DEE1CE5015}"/>
              </a:ext>
            </a:extLst>
          </p:cNvPr>
          <p:cNvSpPr>
            <a:spLocks noGrp="1"/>
          </p:cNvSpPr>
          <p:nvPr>
            <p:ph type="title"/>
          </p:nvPr>
        </p:nvSpPr>
        <p:spPr/>
        <p:txBody>
          <a:bodyPr/>
          <a:lstStyle/>
          <a:p>
            <a:br>
              <a:rPr lang="en-US" altLang="zh-CN" dirty="0"/>
            </a:br>
            <a:r>
              <a:rPr lang="zh-CN" altLang="en-US" dirty="0"/>
              <a:t>原则</a:t>
            </a:r>
            <a:r>
              <a:rPr lang="en-US" altLang="zh-CN" dirty="0"/>
              <a:t>5*</a:t>
            </a:r>
            <a:r>
              <a:rPr lang="zh-CN" altLang="en-US" dirty="0"/>
              <a:t>：让图自己讲述故事</a:t>
            </a:r>
          </a:p>
        </p:txBody>
      </p:sp>
      <p:sp>
        <p:nvSpPr>
          <p:cNvPr id="4" name="灯片编号占位符 3">
            <a:extLst>
              <a:ext uri="{FF2B5EF4-FFF2-40B4-BE49-F238E27FC236}">
                <a16:creationId xmlns:a16="http://schemas.microsoft.com/office/drawing/2014/main" id="{47D335B8-3293-40DB-9586-933412CF1B9F}"/>
              </a:ext>
            </a:extLst>
          </p:cNvPr>
          <p:cNvSpPr>
            <a:spLocks noGrp="1"/>
          </p:cNvSpPr>
          <p:nvPr>
            <p:ph type="sldNum" sz="quarter" idx="12"/>
          </p:nvPr>
        </p:nvSpPr>
        <p:spPr/>
        <p:txBody>
          <a:bodyPr/>
          <a:lstStyle/>
          <a:p>
            <a:pPr>
              <a:defRPr/>
            </a:pPr>
            <a:fld id="{DF4C29A2-310B-4614-9E82-82EDFD340A49}" type="slidenum">
              <a:rPr lang="zh-CN" altLang="en-US" smtClean="0"/>
              <a:pPr>
                <a:defRPr/>
              </a:pPr>
              <a:t>29</a:t>
            </a:fld>
            <a:endParaRPr lang="zh-CN" altLang="en-US"/>
          </a:p>
        </p:txBody>
      </p:sp>
      <p:pic>
        <p:nvPicPr>
          <p:cNvPr id="3074" name="Picture 2" descr="preview">
            <a:extLst>
              <a:ext uri="{FF2B5EF4-FFF2-40B4-BE49-F238E27FC236}">
                <a16:creationId xmlns:a16="http://schemas.microsoft.com/office/drawing/2014/main" id="{1A6C471F-740D-4355-995C-18078CDEEFAC}"/>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191210" y="1357313"/>
            <a:ext cx="7261642" cy="4714875"/>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0E509F81-798C-42C9-96A2-FD80E65DD2D8}"/>
              </a:ext>
            </a:extLst>
          </p:cNvPr>
          <p:cNvSpPr txBox="1"/>
          <p:nvPr/>
        </p:nvSpPr>
        <p:spPr>
          <a:xfrm>
            <a:off x="3491880" y="6237312"/>
            <a:ext cx="2232248" cy="369332"/>
          </a:xfrm>
          <a:prstGeom prst="rect">
            <a:avLst/>
          </a:prstGeom>
          <a:noFill/>
        </p:spPr>
        <p:txBody>
          <a:bodyPr wrap="square" rtlCol="0">
            <a:spAutoFit/>
          </a:bodyPr>
          <a:lstStyle/>
          <a:p>
            <a:r>
              <a:rPr lang="zh-CN" altLang="en-US" dirty="0"/>
              <a:t>南丁格尔玫瑰图</a:t>
            </a:r>
          </a:p>
        </p:txBody>
      </p:sp>
    </p:spTree>
    <p:extLst>
      <p:ext uri="{BB962C8B-B14F-4D97-AF65-F5344CB8AC3E}">
        <p14:creationId xmlns:p14="http://schemas.microsoft.com/office/powerpoint/2010/main" val="1807208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5404E6-DA4F-41F5-9ED0-667153860174}"/>
              </a:ext>
            </a:extLst>
          </p:cNvPr>
          <p:cNvSpPr>
            <a:spLocks noGrp="1"/>
          </p:cNvSpPr>
          <p:nvPr>
            <p:ph type="title"/>
          </p:nvPr>
        </p:nvSpPr>
        <p:spPr/>
        <p:txBody>
          <a:bodyPr/>
          <a:lstStyle/>
          <a:p>
            <a:r>
              <a:rPr lang="zh-CN" altLang="en-US" dirty="0"/>
              <a:t>图的本质：展示不同维度变量之间的关系</a:t>
            </a:r>
          </a:p>
        </p:txBody>
      </p:sp>
      <p:sp>
        <p:nvSpPr>
          <p:cNvPr id="4" name="灯片编号占位符 3">
            <a:extLst>
              <a:ext uri="{FF2B5EF4-FFF2-40B4-BE49-F238E27FC236}">
                <a16:creationId xmlns:a16="http://schemas.microsoft.com/office/drawing/2014/main" id="{A40CF08F-CC7F-4AA3-8642-A1F5270D9417}"/>
              </a:ext>
            </a:extLst>
          </p:cNvPr>
          <p:cNvSpPr>
            <a:spLocks noGrp="1"/>
          </p:cNvSpPr>
          <p:nvPr>
            <p:ph type="sldNum" sz="quarter" idx="12"/>
          </p:nvPr>
        </p:nvSpPr>
        <p:spPr/>
        <p:txBody>
          <a:bodyPr/>
          <a:lstStyle/>
          <a:p>
            <a:pPr>
              <a:defRPr/>
            </a:pPr>
            <a:fld id="{DF4C29A2-310B-4614-9E82-82EDFD340A49}" type="slidenum">
              <a:rPr lang="zh-CN" altLang="en-US" smtClean="0"/>
              <a:pPr>
                <a:defRPr/>
              </a:pPr>
              <a:t>3</a:t>
            </a:fld>
            <a:endParaRPr lang="zh-CN" altLang="en-US"/>
          </a:p>
        </p:txBody>
      </p:sp>
      <p:pic>
        <p:nvPicPr>
          <p:cNvPr id="1026" name="Picture 2" descr="https://pic1.zhimg.com/v2-e69ec77bd3cdc00aa6bc9876168fee64_b.jpg">
            <a:extLst>
              <a:ext uri="{FF2B5EF4-FFF2-40B4-BE49-F238E27FC236}">
                <a16:creationId xmlns:a16="http://schemas.microsoft.com/office/drawing/2014/main" id="{04100192-CA97-4A43-A4C0-C97068AAF40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27461" y="1059366"/>
            <a:ext cx="4675810" cy="5292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63638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68212C-A07E-482C-8476-A0DEE1CE5015}"/>
              </a:ext>
            </a:extLst>
          </p:cNvPr>
          <p:cNvSpPr>
            <a:spLocks noGrp="1"/>
          </p:cNvSpPr>
          <p:nvPr>
            <p:ph type="title"/>
          </p:nvPr>
        </p:nvSpPr>
        <p:spPr/>
        <p:txBody>
          <a:bodyPr/>
          <a:lstStyle/>
          <a:p>
            <a:br>
              <a:rPr lang="en-US" altLang="zh-CN" dirty="0"/>
            </a:br>
            <a:r>
              <a:rPr lang="zh-CN" altLang="en-US" dirty="0"/>
              <a:t>原则</a:t>
            </a:r>
            <a:r>
              <a:rPr lang="en-US" altLang="zh-CN" dirty="0"/>
              <a:t>5*</a:t>
            </a:r>
            <a:r>
              <a:rPr lang="zh-CN" altLang="en-US" dirty="0"/>
              <a:t>：让图自己讲述故事</a:t>
            </a:r>
          </a:p>
        </p:txBody>
      </p:sp>
      <p:pic>
        <p:nvPicPr>
          <p:cNvPr id="12" name="内容占位符 11" descr="E:\Research\MilitaryEntrep\figures\dist_enroll_y_chn.png">
            <a:extLst>
              <a:ext uri="{FF2B5EF4-FFF2-40B4-BE49-F238E27FC236}">
                <a16:creationId xmlns:a16="http://schemas.microsoft.com/office/drawing/2014/main" id="{ED0443FA-436D-4D82-B5AD-82F4FD72A09B}"/>
              </a:ext>
            </a:extLst>
          </p:cNvPr>
          <p:cNvPicPr>
            <a:picLocks noGrp="1"/>
          </p:cNvPicPr>
          <p:nvPr>
            <p:ph sz="half" idx="1"/>
          </p:nvPr>
        </p:nvPicPr>
        <p:blipFill>
          <a:blip r:embed="rId2">
            <a:grayscl/>
            <a:extLst>
              <a:ext uri="{28A0092B-C50C-407E-A947-70E740481C1C}">
                <a14:useLocalDpi xmlns:a14="http://schemas.microsoft.com/office/drawing/2010/main" val="0"/>
              </a:ext>
            </a:extLst>
          </a:blip>
          <a:stretch>
            <a:fillRect/>
          </a:stretch>
        </p:blipFill>
        <p:spPr bwMode="auto">
          <a:xfrm>
            <a:off x="642938" y="2440207"/>
            <a:ext cx="4038600" cy="2931674"/>
          </a:xfrm>
          <a:prstGeom prst="rect">
            <a:avLst/>
          </a:prstGeom>
          <a:noFill/>
          <a:ln>
            <a:noFill/>
          </a:ln>
        </p:spPr>
      </p:pic>
      <p:sp>
        <p:nvSpPr>
          <p:cNvPr id="4" name="灯片编号占位符 3">
            <a:extLst>
              <a:ext uri="{FF2B5EF4-FFF2-40B4-BE49-F238E27FC236}">
                <a16:creationId xmlns:a16="http://schemas.microsoft.com/office/drawing/2014/main" id="{47D335B8-3293-40DB-9586-933412CF1B9F}"/>
              </a:ext>
            </a:extLst>
          </p:cNvPr>
          <p:cNvSpPr>
            <a:spLocks noGrp="1"/>
          </p:cNvSpPr>
          <p:nvPr>
            <p:ph type="sldNum" sz="quarter" idx="12"/>
          </p:nvPr>
        </p:nvSpPr>
        <p:spPr/>
        <p:txBody>
          <a:bodyPr/>
          <a:lstStyle/>
          <a:p>
            <a:pPr>
              <a:defRPr/>
            </a:pPr>
            <a:fld id="{DF4C29A2-310B-4614-9E82-82EDFD340A49}" type="slidenum">
              <a:rPr lang="zh-CN" altLang="en-US" smtClean="0"/>
              <a:pPr>
                <a:defRPr/>
              </a:pPr>
              <a:t>30</a:t>
            </a:fld>
            <a:endParaRPr lang="zh-CN" altLang="en-US"/>
          </a:p>
        </p:txBody>
      </p:sp>
      <p:pic>
        <p:nvPicPr>
          <p:cNvPr id="14" name="内容占位符 13" descr="E:\Research\MilitaryEntrep\figures\cohortvet_chn.png">
            <a:extLst>
              <a:ext uri="{FF2B5EF4-FFF2-40B4-BE49-F238E27FC236}">
                <a16:creationId xmlns:a16="http://schemas.microsoft.com/office/drawing/2014/main" id="{B4227B2B-1982-4F52-A25B-96CFE3B8570F}"/>
              </a:ext>
            </a:extLst>
          </p:cNvPr>
          <p:cNvPicPr>
            <a:picLocks noGrp="1"/>
          </p:cNvPicPr>
          <p:nvPr>
            <p:ph sz="half" idx="2"/>
          </p:nvPr>
        </p:nvPicPr>
        <p:blipFill>
          <a:blip r:embed="rId3">
            <a:grayscl/>
            <a:extLst>
              <a:ext uri="{28A0092B-C50C-407E-A947-70E740481C1C}">
                <a14:useLocalDpi xmlns:a14="http://schemas.microsoft.com/office/drawing/2010/main" val="0"/>
              </a:ext>
            </a:extLst>
          </a:blip>
          <a:srcRect/>
          <a:stretch>
            <a:fillRect/>
          </a:stretch>
        </p:blipFill>
        <p:spPr bwMode="auto">
          <a:xfrm>
            <a:off x="4786313" y="2440207"/>
            <a:ext cx="4038600" cy="2931674"/>
          </a:xfrm>
          <a:prstGeom prst="rect">
            <a:avLst/>
          </a:prstGeom>
          <a:noFill/>
          <a:ln>
            <a:noFill/>
          </a:ln>
        </p:spPr>
      </p:pic>
      <p:sp>
        <p:nvSpPr>
          <p:cNvPr id="3" name="矩形 2">
            <a:extLst>
              <a:ext uri="{FF2B5EF4-FFF2-40B4-BE49-F238E27FC236}">
                <a16:creationId xmlns:a16="http://schemas.microsoft.com/office/drawing/2014/main" id="{FE61D64C-DA42-49E1-B7B6-5727B4447A2C}"/>
              </a:ext>
            </a:extLst>
          </p:cNvPr>
          <p:cNvSpPr/>
          <p:nvPr/>
        </p:nvSpPr>
        <p:spPr>
          <a:xfrm>
            <a:off x="1043608" y="5495577"/>
            <a:ext cx="7643192" cy="369332"/>
          </a:xfrm>
          <a:prstGeom prst="rect">
            <a:avLst/>
          </a:prstGeom>
        </p:spPr>
        <p:txBody>
          <a:bodyPr wrap="square">
            <a:spAutoFit/>
          </a:bodyPr>
          <a:lstStyle/>
          <a:p>
            <a:r>
              <a:rPr lang="zh-CN" altLang="en-US" dirty="0"/>
              <a:t>陈方豪，张晓波，</a:t>
            </a:r>
            <a:r>
              <a:rPr lang="en-US" altLang="zh-CN" dirty="0"/>
              <a:t>《</a:t>
            </a:r>
            <a:r>
              <a:rPr lang="zh-CN" altLang="zh-CN" dirty="0"/>
              <a:t>军人是天生的创业者吗？——参军经历与创业行为</a:t>
            </a:r>
            <a:r>
              <a:rPr lang="en-US" altLang="zh-CN" dirty="0"/>
              <a:t>》</a:t>
            </a:r>
            <a:endParaRPr lang="zh-CN" altLang="zh-CN" dirty="0"/>
          </a:p>
        </p:txBody>
      </p:sp>
    </p:spTree>
    <p:extLst>
      <p:ext uri="{BB962C8B-B14F-4D97-AF65-F5344CB8AC3E}">
        <p14:creationId xmlns:p14="http://schemas.microsoft.com/office/powerpoint/2010/main" val="3873102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FFD1FF-B1B7-4F6A-B742-AF93AF0482D9}"/>
              </a:ext>
            </a:extLst>
          </p:cNvPr>
          <p:cNvSpPr>
            <a:spLocks noGrp="1"/>
          </p:cNvSpPr>
          <p:nvPr>
            <p:ph type="title"/>
          </p:nvPr>
        </p:nvSpPr>
        <p:spPr/>
        <p:txBody>
          <a:bodyPr/>
          <a:lstStyle/>
          <a:p>
            <a:pPr algn="ctr"/>
            <a:r>
              <a:rPr lang="zh-CN" altLang="en-US" dirty="0"/>
              <a:t>参考资料</a:t>
            </a:r>
          </a:p>
        </p:txBody>
      </p:sp>
      <p:sp>
        <p:nvSpPr>
          <p:cNvPr id="3" name="内容占位符 2">
            <a:extLst>
              <a:ext uri="{FF2B5EF4-FFF2-40B4-BE49-F238E27FC236}">
                <a16:creationId xmlns:a16="http://schemas.microsoft.com/office/drawing/2014/main" id="{5A0872B7-0065-41BA-B251-49D563BE55EF}"/>
              </a:ext>
            </a:extLst>
          </p:cNvPr>
          <p:cNvSpPr>
            <a:spLocks noGrp="1"/>
          </p:cNvSpPr>
          <p:nvPr>
            <p:ph idx="1"/>
          </p:nvPr>
        </p:nvSpPr>
        <p:spPr/>
        <p:txBody>
          <a:bodyPr/>
          <a:lstStyle/>
          <a:p>
            <a:r>
              <a:rPr lang="en-US" altLang="zh-CN" dirty="0"/>
              <a:t>Michael N. Michelle, Introduction to Stata Graphics, 2004</a:t>
            </a:r>
          </a:p>
          <a:p>
            <a:r>
              <a:rPr lang="en-US" altLang="zh-CN" dirty="0"/>
              <a:t>Edward R. Tuft, Visual Display of Quantitative Information, 2007</a:t>
            </a:r>
          </a:p>
          <a:p>
            <a:r>
              <a:rPr lang="en-US" altLang="zh-CN" dirty="0"/>
              <a:t>Jonathan A. </a:t>
            </a:r>
            <a:r>
              <a:rPr lang="en-US" altLang="zh-CN" dirty="0" err="1"/>
              <a:t>Schwabish</a:t>
            </a:r>
            <a:r>
              <a:rPr lang="en-US" altLang="zh-CN" dirty="0"/>
              <a:t>,</a:t>
            </a:r>
            <a:r>
              <a:rPr lang="zh-CN" altLang="en-US" dirty="0"/>
              <a:t> </a:t>
            </a:r>
            <a:r>
              <a:rPr lang="en-US" altLang="zh-CN" dirty="0"/>
              <a:t>Economist Guide to Data Visualization, Journal of Economic Perspectives, 2014, 28(1), 209-234</a:t>
            </a:r>
          </a:p>
          <a:p>
            <a:r>
              <a:rPr lang="en-US" altLang="zh-CN" dirty="0" err="1"/>
              <a:t>Yiqing</a:t>
            </a:r>
            <a:r>
              <a:rPr lang="en-US" altLang="zh-CN" dirty="0"/>
              <a:t> Xu, A Basic Checklist for Observational Studies in Political Science,</a:t>
            </a:r>
            <a:r>
              <a:rPr lang="zh-CN" altLang="en-US" dirty="0"/>
              <a:t> </a:t>
            </a:r>
            <a:r>
              <a:rPr lang="en-US" altLang="zh-CN" dirty="0"/>
              <a:t>2021</a:t>
            </a:r>
            <a:endParaRPr lang="zh-CN" altLang="en-US" dirty="0"/>
          </a:p>
        </p:txBody>
      </p:sp>
      <p:sp>
        <p:nvSpPr>
          <p:cNvPr id="4" name="灯片编号占位符 3">
            <a:extLst>
              <a:ext uri="{FF2B5EF4-FFF2-40B4-BE49-F238E27FC236}">
                <a16:creationId xmlns:a16="http://schemas.microsoft.com/office/drawing/2014/main" id="{1904C1D6-741A-439C-A4B3-352E4528F82B}"/>
              </a:ext>
            </a:extLst>
          </p:cNvPr>
          <p:cNvSpPr>
            <a:spLocks noGrp="1"/>
          </p:cNvSpPr>
          <p:nvPr>
            <p:ph type="sldNum" sz="quarter" idx="12"/>
          </p:nvPr>
        </p:nvSpPr>
        <p:spPr/>
        <p:txBody>
          <a:bodyPr/>
          <a:lstStyle/>
          <a:p>
            <a:pPr>
              <a:defRPr/>
            </a:pPr>
            <a:fld id="{DF4C29A2-310B-4614-9E82-82EDFD340A49}" type="slidenum">
              <a:rPr lang="zh-CN" altLang="en-US" smtClean="0"/>
              <a:pPr>
                <a:defRPr/>
              </a:pPr>
              <a:t>31</a:t>
            </a:fld>
            <a:endParaRPr lang="zh-CN" altLang="en-US"/>
          </a:p>
        </p:txBody>
      </p:sp>
    </p:spTree>
    <p:extLst>
      <p:ext uri="{BB962C8B-B14F-4D97-AF65-F5344CB8AC3E}">
        <p14:creationId xmlns:p14="http://schemas.microsoft.com/office/powerpoint/2010/main" val="24025748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765A72-8A9D-4196-B23D-B2B264D42CB8}"/>
              </a:ext>
            </a:extLst>
          </p:cNvPr>
          <p:cNvSpPr>
            <a:spLocks noGrp="1"/>
          </p:cNvSpPr>
          <p:nvPr>
            <p:ph type="title"/>
          </p:nvPr>
        </p:nvSpPr>
        <p:spPr/>
        <p:txBody>
          <a:bodyPr/>
          <a:lstStyle/>
          <a:p>
            <a:pPr algn="ctr"/>
            <a:r>
              <a:rPr lang="zh-CN" altLang="en-US" sz="3200" dirty="0">
                <a:latin typeface="黑体" pitchFamily="49" charset="-122"/>
              </a:rPr>
              <a:t>谢 谢</a:t>
            </a:r>
            <a:endParaRPr lang="zh-CN" altLang="en-US" sz="3200" dirty="0"/>
          </a:p>
        </p:txBody>
      </p:sp>
      <p:sp>
        <p:nvSpPr>
          <p:cNvPr id="3" name="内容占位符 2">
            <a:extLst>
              <a:ext uri="{FF2B5EF4-FFF2-40B4-BE49-F238E27FC236}">
                <a16:creationId xmlns:a16="http://schemas.microsoft.com/office/drawing/2014/main" id="{987E6D95-4DF0-4B04-85B6-801EB2CAB874}"/>
              </a:ext>
            </a:extLst>
          </p:cNvPr>
          <p:cNvSpPr>
            <a:spLocks noGrp="1"/>
          </p:cNvSpPr>
          <p:nvPr>
            <p:ph idx="1"/>
          </p:nvPr>
        </p:nvSpPr>
        <p:spPr/>
        <p:txBody>
          <a:bodyPr/>
          <a:lstStyle/>
          <a:p>
            <a:r>
              <a:rPr lang="zh-CN" altLang="en-US" dirty="0"/>
              <a:t>陈方豪 助理教授</a:t>
            </a:r>
            <a:endParaRPr lang="en-US" altLang="zh-CN" dirty="0"/>
          </a:p>
          <a:p>
            <a:r>
              <a:rPr lang="zh-CN" altLang="en-US" dirty="0"/>
              <a:t>经济学院 特区港澳经济研究所</a:t>
            </a:r>
            <a:endParaRPr lang="en-US" altLang="zh-CN" dirty="0"/>
          </a:p>
          <a:p>
            <a:r>
              <a:rPr lang="en-US" altLang="zh-CN" dirty="0"/>
              <a:t>2022</a:t>
            </a:r>
            <a:r>
              <a:rPr lang="zh-CN" altLang="en-US" dirty="0"/>
              <a:t>年毕业于北京大学国家发展研究院，获经济学博士学位，多伦多大学访问学者；主要研究领域为产业经济学、城市经济学与国际经济学；现有学术论文发表或待刊于</a:t>
            </a:r>
            <a:r>
              <a:rPr lang="en-US" altLang="zh-CN" dirty="0"/>
              <a:t>《</a:t>
            </a:r>
            <a:r>
              <a:rPr lang="zh-CN" altLang="en-US" dirty="0"/>
              <a:t>管理世界</a:t>
            </a:r>
            <a:r>
              <a:rPr lang="en-US" altLang="zh-CN" dirty="0"/>
              <a:t>》</a:t>
            </a:r>
            <a:r>
              <a:rPr lang="zh-CN" altLang="en-US" dirty="0"/>
              <a:t>、</a:t>
            </a:r>
            <a:r>
              <a:rPr lang="en-US" altLang="zh-CN" dirty="0"/>
              <a:t>《</a:t>
            </a:r>
            <a:r>
              <a:rPr lang="zh-CN" altLang="en-US" dirty="0"/>
              <a:t>经济学（季刊）</a:t>
            </a:r>
            <a:r>
              <a:rPr lang="en-US" altLang="zh-CN" dirty="0"/>
              <a:t>》</a:t>
            </a:r>
            <a:r>
              <a:rPr lang="zh-CN" altLang="en-US" dirty="0"/>
              <a:t>、</a:t>
            </a:r>
            <a:r>
              <a:rPr lang="en-US" altLang="zh-CN" dirty="0"/>
              <a:t>《</a:t>
            </a:r>
            <a:r>
              <a:rPr lang="zh-CN" altLang="en-US" dirty="0"/>
              <a:t>中国经济学</a:t>
            </a:r>
            <a:r>
              <a:rPr lang="en-US" altLang="zh-CN" dirty="0"/>
              <a:t>》</a:t>
            </a:r>
            <a:r>
              <a:rPr lang="zh-CN" altLang="en-US" dirty="0"/>
              <a:t>等权威期刊。他的研究主线是开放经济下的产业变迁</a:t>
            </a:r>
            <a:r>
              <a:rPr lang="en-US" altLang="zh-CN" dirty="0"/>
              <a:t>, </a:t>
            </a:r>
            <a:r>
              <a:rPr lang="zh-CN" altLang="en-US" dirty="0"/>
              <a:t>尤其关注中国的产业发展与中国不断深化参与的国际贸易与跨国投资之间的关系。当前的研究重心为改革开放后作为先驱投资者的海外侨商在中国大陆投资的历史演变、决定因素与长期影响。</a:t>
            </a:r>
          </a:p>
          <a:p>
            <a:r>
              <a:rPr lang="zh-CN" altLang="en-US" dirty="0"/>
              <a:t>邮箱：</a:t>
            </a:r>
            <a:r>
              <a:rPr lang="en-US" altLang="zh-CN" dirty="0"/>
              <a:t>chenfanghao@jnu.edu.cn </a:t>
            </a:r>
            <a:r>
              <a:rPr lang="zh-CN" altLang="en-US" dirty="0"/>
              <a:t>或 </a:t>
            </a:r>
            <a:r>
              <a:rPr lang="en-US" altLang="zh-CN" dirty="0"/>
              <a:t>fhchen2017@nsd.pku.edu.cn</a:t>
            </a:r>
          </a:p>
          <a:p>
            <a:r>
              <a:rPr lang="zh-CN" altLang="en-US" dirty="0"/>
              <a:t>个人网页：</a:t>
            </a:r>
            <a:r>
              <a:rPr lang="en-US" altLang="zh-CN" dirty="0"/>
              <a:t>https://fanghaochen.github.io/homepage/</a:t>
            </a:r>
          </a:p>
          <a:p>
            <a:r>
              <a:rPr lang="zh-CN" altLang="en-US" dirty="0"/>
              <a:t>知乎号：</a:t>
            </a:r>
            <a:r>
              <a:rPr lang="en-US" altLang="zh-CN" dirty="0" err="1"/>
              <a:t>Chinhogo</a:t>
            </a:r>
            <a:endParaRPr lang="en-US" altLang="zh-CN" dirty="0"/>
          </a:p>
          <a:p>
            <a:endParaRPr lang="zh-CN" altLang="en-US" dirty="0"/>
          </a:p>
        </p:txBody>
      </p:sp>
      <p:sp>
        <p:nvSpPr>
          <p:cNvPr id="4" name="灯片编号占位符 3">
            <a:extLst>
              <a:ext uri="{FF2B5EF4-FFF2-40B4-BE49-F238E27FC236}">
                <a16:creationId xmlns:a16="http://schemas.microsoft.com/office/drawing/2014/main" id="{1519C6E7-8AF7-40F0-977A-E9019669514E}"/>
              </a:ext>
            </a:extLst>
          </p:cNvPr>
          <p:cNvSpPr>
            <a:spLocks noGrp="1"/>
          </p:cNvSpPr>
          <p:nvPr>
            <p:ph type="sldNum" sz="quarter" idx="12"/>
          </p:nvPr>
        </p:nvSpPr>
        <p:spPr/>
        <p:txBody>
          <a:bodyPr/>
          <a:lstStyle/>
          <a:p>
            <a:pPr>
              <a:defRPr/>
            </a:pPr>
            <a:fld id="{DF4C29A2-310B-4614-9E82-82EDFD340A49}" type="slidenum">
              <a:rPr lang="zh-CN" altLang="en-US" smtClean="0"/>
              <a:pPr>
                <a:defRPr/>
              </a:pPr>
              <a:t>32</a:t>
            </a:fld>
            <a:endParaRPr lang="zh-CN" altLang="en-US"/>
          </a:p>
        </p:txBody>
      </p:sp>
    </p:spTree>
    <p:extLst>
      <p:ext uri="{BB962C8B-B14F-4D97-AF65-F5344CB8AC3E}">
        <p14:creationId xmlns:p14="http://schemas.microsoft.com/office/powerpoint/2010/main" val="2913880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3735D5-0771-415B-90A4-E38CC036CCE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B3B40375-DDB5-46DE-B6D2-5D35EBD94DC8}"/>
              </a:ext>
            </a:extLst>
          </p:cNvPr>
          <p:cNvSpPr>
            <a:spLocks noGrp="1"/>
          </p:cNvSpPr>
          <p:nvPr>
            <p:ph idx="1"/>
          </p:nvPr>
        </p:nvSpPr>
        <p:spPr/>
        <p:txBody>
          <a:bodyPr/>
          <a:lstStyle/>
          <a:p>
            <a:r>
              <a:rPr lang="zh-CN" altLang="zh-CN" dirty="0"/>
              <a:t>像“</a:t>
            </a:r>
            <a:r>
              <a:rPr lang="en-US" altLang="zh-CN" dirty="0"/>
              <a:t>GDP</a:t>
            </a:r>
            <a:r>
              <a:rPr lang="zh-CN" altLang="zh-CN" dirty="0"/>
              <a:t>在增长”这样一个只包含</a:t>
            </a:r>
            <a:r>
              <a:rPr lang="en-US" altLang="zh-CN" dirty="0"/>
              <a:t>GDP</a:t>
            </a:r>
            <a:r>
              <a:rPr lang="zh-CN" altLang="zh-CN" dirty="0"/>
              <a:t>一个对象的论述不是也可以用图形描述吗？</a:t>
            </a:r>
            <a:endParaRPr lang="en-US" altLang="zh-CN" dirty="0"/>
          </a:p>
          <a:p>
            <a:r>
              <a:rPr lang="zh-CN" altLang="zh-CN" dirty="0"/>
              <a:t>这是因为：其实当你在使用“增长”这个词的时候已经隐含了另一个维度的信息：时间。</a:t>
            </a:r>
            <a:endParaRPr lang="en-US" altLang="zh-CN" dirty="0"/>
          </a:p>
          <a:p>
            <a:r>
              <a:rPr lang="zh-CN" altLang="zh-CN" dirty="0"/>
              <a:t>所以，很多看似在描述一个变量的语句其实也隐蔽地描述了变量之间的关系。</a:t>
            </a:r>
          </a:p>
          <a:p>
            <a:endParaRPr lang="zh-CN" altLang="en-US" dirty="0"/>
          </a:p>
        </p:txBody>
      </p:sp>
      <p:sp>
        <p:nvSpPr>
          <p:cNvPr id="4" name="灯片编号占位符 3">
            <a:extLst>
              <a:ext uri="{FF2B5EF4-FFF2-40B4-BE49-F238E27FC236}">
                <a16:creationId xmlns:a16="http://schemas.microsoft.com/office/drawing/2014/main" id="{4D28ECB6-5AB3-485B-A646-71225E968BA3}"/>
              </a:ext>
            </a:extLst>
          </p:cNvPr>
          <p:cNvSpPr>
            <a:spLocks noGrp="1"/>
          </p:cNvSpPr>
          <p:nvPr>
            <p:ph type="sldNum" sz="quarter" idx="12"/>
          </p:nvPr>
        </p:nvSpPr>
        <p:spPr/>
        <p:txBody>
          <a:bodyPr/>
          <a:lstStyle/>
          <a:p>
            <a:pPr>
              <a:defRPr/>
            </a:pPr>
            <a:fld id="{DF4C29A2-310B-4614-9E82-82EDFD340A49}" type="slidenum">
              <a:rPr lang="zh-CN" altLang="en-US" smtClean="0"/>
              <a:pPr>
                <a:defRPr/>
              </a:pPr>
              <a:t>4</a:t>
            </a:fld>
            <a:endParaRPr lang="zh-CN" altLang="en-US"/>
          </a:p>
        </p:txBody>
      </p:sp>
    </p:spTree>
    <p:extLst>
      <p:ext uri="{BB962C8B-B14F-4D97-AF65-F5344CB8AC3E}">
        <p14:creationId xmlns:p14="http://schemas.microsoft.com/office/powerpoint/2010/main" val="1627375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C521F4-E7A6-4D1E-BC91-30ACE3AA7B7C}"/>
              </a:ext>
            </a:extLst>
          </p:cNvPr>
          <p:cNvSpPr>
            <a:spLocks noGrp="1"/>
          </p:cNvSpPr>
          <p:nvPr>
            <p:ph type="title"/>
          </p:nvPr>
        </p:nvSpPr>
        <p:spPr/>
        <p:txBody>
          <a:bodyPr/>
          <a:lstStyle/>
          <a:p>
            <a:r>
              <a:rPr lang="zh-CN" altLang="en-US" dirty="0"/>
              <a:t>论文撰写过程中会产生两种类型的图</a:t>
            </a:r>
          </a:p>
        </p:txBody>
      </p:sp>
      <p:sp>
        <p:nvSpPr>
          <p:cNvPr id="3" name="内容占位符 2">
            <a:extLst>
              <a:ext uri="{FF2B5EF4-FFF2-40B4-BE49-F238E27FC236}">
                <a16:creationId xmlns:a16="http://schemas.microsoft.com/office/drawing/2014/main" id="{2952C18B-79D7-4F24-A8F9-57F33EFE0FCC}"/>
              </a:ext>
            </a:extLst>
          </p:cNvPr>
          <p:cNvSpPr>
            <a:spLocks noGrp="1"/>
          </p:cNvSpPr>
          <p:nvPr>
            <p:ph idx="1"/>
          </p:nvPr>
        </p:nvSpPr>
        <p:spPr/>
        <p:txBody>
          <a:bodyPr/>
          <a:lstStyle/>
          <a:p>
            <a:endParaRPr lang="en-US" altLang="zh-CN" dirty="0"/>
          </a:p>
          <a:p>
            <a:r>
              <a:rPr lang="zh-CN" altLang="en-US" dirty="0"/>
              <a:t>探索阶段的图（</a:t>
            </a:r>
            <a:r>
              <a:rPr lang="en-US" altLang="zh-CN" dirty="0"/>
              <a:t>Exploratory</a:t>
            </a:r>
            <a:r>
              <a:rPr lang="zh-CN" altLang="en-US" dirty="0"/>
              <a:t>），用于了解：</a:t>
            </a:r>
            <a:endParaRPr lang="en-US" altLang="zh-CN" dirty="0"/>
          </a:p>
          <a:p>
            <a:pPr lvl="1"/>
            <a:r>
              <a:rPr lang="zh-CN" altLang="en-US" dirty="0"/>
              <a:t>数据的质量</a:t>
            </a:r>
            <a:endParaRPr lang="en-US" altLang="zh-CN" dirty="0"/>
          </a:p>
          <a:p>
            <a:pPr lvl="1"/>
            <a:r>
              <a:rPr lang="zh-CN" altLang="en-US" dirty="0"/>
              <a:t>变量的分布</a:t>
            </a:r>
            <a:endParaRPr lang="en-US" altLang="zh-CN" dirty="0"/>
          </a:p>
          <a:p>
            <a:pPr lvl="1"/>
            <a:r>
              <a:rPr lang="zh-CN" altLang="en-US" dirty="0"/>
              <a:t>变量之间的相关性</a:t>
            </a:r>
            <a:endParaRPr lang="en-US" altLang="zh-CN" dirty="0"/>
          </a:p>
          <a:p>
            <a:pPr lvl="1"/>
            <a:r>
              <a:rPr lang="zh-CN" altLang="en-US" dirty="0"/>
              <a:t>研究方法的适用性</a:t>
            </a:r>
            <a:endParaRPr lang="en-US" altLang="zh-CN" dirty="0"/>
          </a:p>
          <a:p>
            <a:r>
              <a:rPr lang="zh-CN" altLang="en-US" dirty="0"/>
              <a:t>展示阶段的图（</a:t>
            </a:r>
            <a:r>
              <a:rPr lang="en-US" altLang="zh-CN" dirty="0"/>
              <a:t>Explanatory</a:t>
            </a:r>
            <a:r>
              <a:rPr lang="zh-CN" altLang="en-US" dirty="0"/>
              <a:t>），为的是：</a:t>
            </a:r>
            <a:endParaRPr lang="en-US" altLang="zh-CN" dirty="0"/>
          </a:p>
          <a:p>
            <a:pPr lvl="1"/>
            <a:r>
              <a:rPr lang="zh-CN" altLang="en-US" dirty="0"/>
              <a:t>排除无关信息</a:t>
            </a:r>
            <a:endParaRPr lang="en-US" altLang="zh-CN" dirty="0"/>
          </a:p>
          <a:p>
            <a:pPr lvl="1"/>
            <a:r>
              <a:rPr lang="zh-CN" altLang="en-US" dirty="0"/>
              <a:t>帮助读者理解文章的基本逻辑，达到一图胜千言的目的</a:t>
            </a:r>
            <a:endParaRPr lang="en-US" altLang="zh-CN" dirty="0"/>
          </a:p>
          <a:p>
            <a:pPr marL="457200" lvl="1" indent="0">
              <a:buNone/>
            </a:pPr>
            <a:endParaRPr lang="en-US" altLang="zh-CN" dirty="0"/>
          </a:p>
        </p:txBody>
      </p:sp>
      <p:sp>
        <p:nvSpPr>
          <p:cNvPr id="4" name="灯片编号占位符 3">
            <a:extLst>
              <a:ext uri="{FF2B5EF4-FFF2-40B4-BE49-F238E27FC236}">
                <a16:creationId xmlns:a16="http://schemas.microsoft.com/office/drawing/2014/main" id="{2264A66C-E0D5-4723-AD8E-D0C645B3ADD5}"/>
              </a:ext>
            </a:extLst>
          </p:cNvPr>
          <p:cNvSpPr>
            <a:spLocks noGrp="1"/>
          </p:cNvSpPr>
          <p:nvPr>
            <p:ph type="sldNum" sz="quarter" idx="12"/>
          </p:nvPr>
        </p:nvSpPr>
        <p:spPr/>
        <p:txBody>
          <a:bodyPr/>
          <a:lstStyle/>
          <a:p>
            <a:pPr>
              <a:defRPr/>
            </a:pPr>
            <a:fld id="{DF4C29A2-310B-4614-9E82-82EDFD340A49}" type="slidenum">
              <a:rPr lang="zh-CN" altLang="en-US" smtClean="0"/>
              <a:pPr>
                <a:defRPr/>
              </a:pPr>
              <a:t>5</a:t>
            </a:fld>
            <a:endParaRPr lang="zh-CN" altLang="en-US"/>
          </a:p>
        </p:txBody>
      </p:sp>
    </p:spTree>
    <p:extLst>
      <p:ext uri="{BB962C8B-B14F-4D97-AF65-F5344CB8AC3E}">
        <p14:creationId xmlns:p14="http://schemas.microsoft.com/office/powerpoint/2010/main" val="4213811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5D3DC-0729-47CD-99F3-1FF68FBCD152}"/>
              </a:ext>
            </a:extLst>
          </p:cNvPr>
          <p:cNvSpPr>
            <a:spLocks noGrp="1"/>
          </p:cNvSpPr>
          <p:nvPr>
            <p:ph type="title"/>
          </p:nvPr>
        </p:nvSpPr>
        <p:spPr/>
        <p:txBody>
          <a:bodyPr/>
          <a:lstStyle/>
          <a:p>
            <a:r>
              <a:rPr lang="zh-CN" altLang="en-US" dirty="0"/>
              <a:t>探索图（</a:t>
            </a:r>
            <a:r>
              <a:rPr lang="en-US" altLang="zh-CN" dirty="0"/>
              <a:t>exploratory</a:t>
            </a:r>
            <a:r>
              <a:rPr lang="zh-CN" altLang="en-US" dirty="0"/>
              <a:t>）</a:t>
            </a:r>
          </a:p>
        </p:txBody>
      </p:sp>
      <p:sp>
        <p:nvSpPr>
          <p:cNvPr id="3" name="内容占位符 2">
            <a:extLst>
              <a:ext uri="{FF2B5EF4-FFF2-40B4-BE49-F238E27FC236}">
                <a16:creationId xmlns:a16="http://schemas.microsoft.com/office/drawing/2014/main" id="{AC7386B8-642E-476C-9EA3-1B822ABBC717}"/>
              </a:ext>
            </a:extLst>
          </p:cNvPr>
          <p:cNvSpPr>
            <a:spLocks noGrp="1"/>
          </p:cNvSpPr>
          <p:nvPr>
            <p:ph idx="1"/>
          </p:nvPr>
        </p:nvSpPr>
        <p:spPr/>
        <p:txBody>
          <a:bodyPr/>
          <a:lstStyle/>
          <a:p>
            <a:endParaRPr lang="en-US" altLang="zh-CN" dirty="0"/>
          </a:p>
          <a:p>
            <a:endParaRPr lang="en-US" altLang="zh-CN" dirty="0"/>
          </a:p>
          <a:p>
            <a:r>
              <a:rPr lang="zh-CN" altLang="en-US" dirty="0"/>
              <a:t>检查数据的质量、寻找故事很多时候都是通过画图来实现的</a:t>
            </a:r>
            <a:endParaRPr lang="en-US" altLang="zh-CN" dirty="0"/>
          </a:p>
          <a:p>
            <a:r>
              <a:rPr lang="zh-CN" altLang="en-US" dirty="0"/>
              <a:t>徐轶青：</a:t>
            </a:r>
            <a:r>
              <a:rPr lang="en-US" altLang="zh-CN" dirty="0"/>
              <a:t>checklist for observational studies</a:t>
            </a:r>
            <a:r>
              <a:rPr lang="zh-CN" altLang="en-US" dirty="0"/>
              <a:t>（</a:t>
            </a:r>
            <a:r>
              <a:rPr lang="en-US" altLang="zh-CN" dirty="0"/>
              <a:t>2021</a:t>
            </a:r>
            <a:r>
              <a:rPr lang="zh-CN" altLang="en-US" dirty="0"/>
              <a:t>）</a:t>
            </a:r>
          </a:p>
        </p:txBody>
      </p:sp>
      <p:sp>
        <p:nvSpPr>
          <p:cNvPr id="4" name="灯片编号占位符 3">
            <a:extLst>
              <a:ext uri="{FF2B5EF4-FFF2-40B4-BE49-F238E27FC236}">
                <a16:creationId xmlns:a16="http://schemas.microsoft.com/office/drawing/2014/main" id="{4E3F2911-F9AD-40B0-862C-DC7D71348695}"/>
              </a:ext>
            </a:extLst>
          </p:cNvPr>
          <p:cNvSpPr>
            <a:spLocks noGrp="1"/>
          </p:cNvSpPr>
          <p:nvPr>
            <p:ph type="sldNum" sz="quarter" idx="12"/>
          </p:nvPr>
        </p:nvSpPr>
        <p:spPr/>
        <p:txBody>
          <a:bodyPr/>
          <a:lstStyle/>
          <a:p>
            <a:pPr>
              <a:defRPr/>
            </a:pPr>
            <a:fld id="{DF4C29A2-310B-4614-9E82-82EDFD340A49}" type="slidenum">
              <a:rPr lang="zh-CN" altLang="en-US" smtClean="0"/>
              <a:pPr>
                <a:defRPr/>
              </a:pPr>
              <a:t>6</a:t>
            </a:fld>
            <a:endParaRPr lang="zh-CN" altLang="en-US"/>
          </a:p>
        </p:txBody>
      </p:sp>
    </p:spTree>
    <p:extLst>
      <p:ext uri="{BB962C8B-B14F-4D97-AF65-F5344CB8AC3E}">
        <p14:creationId xmlns:p14="http://schemas.microsoft.com/office/powerpoint/2010/main" val="1471799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5D3DC-0729-47CD-99F3-1FF68FBCD152}"/>
              </a:ext>
            </a:extLst>
          </p:cNvPr>
          <p:cNvSpPr>
            <a:spLocks noGrp="1"/>
          </p:cNvSpPr>
          <p:nvPr>
            <p:ph type="title"/>
          </p:nvPr>
        </p:nvSpPr>
        <p:spPr/>
        <p:txBody>
          <a:bodyPr/>
          <a:lstStyle/>
          <a:p>
            <a:r>
              <a:rPr lang="en-US" altLang="zh-CN" dirty="0"/>
              <a:t>A Checklist for Observational Studies (Xu</a:t>
            </a:r>
            <a:r>
              <a:rPr lang="zh-CN" altLang="en-US" dirty="0"/>
              <a:t>，</a:t>
            </a:r>
            <a:r>
              <a:rPr lang="en-US" altLang="zh-CN" dirty="0"/>
              <a:t>2021)</a:t>
            </a:r>
            <a:endParaRPr lang="zh-CN" altLang="en-US" dirty="0"/>
          </a:p>
        </p:txBody>
      </p:sp>
      <p:sp>
        <p:nvSpPr>
          <p:cNvPr id="3" name="内容占位符 2">
            <a:extLst>
              <a:ext uri="{FF2B5EF4-FFF2-40B4-BE49-F238E27FC236}">
                <a16:creationId xmlns:a16="http://schemas.microsoft.com/office/drawing/2014/main" id="{AC7386B8-642E-476C-9EA3-1B822ABBC717}"/>
              </a:ext>
            </a:extLst>
          </p:cNvPr>
          <p:cNvSpPr>
            <a:spLocks noGrp="1"/>
          </p:cNvSpPr>
          <p:nvPr>
            <p:ph idx="1"/>
          </p:nvPr>
        </p:nvSpPr>
        <p:spPr/>
        <p:txBody>
          <a:bodyPr/>
          <a:lstStyle/>
          <a:p>
            <a:endParaRPr lang="en-US" altLang="zh-CN" dirty="0"/>
          </a:p>
        </p:txBody>
      </p:sp>
      <p:sp>
        <p:nvSpPr>
          <p:cNvPr id="4" name="灯片编号占位符 3">
            <a:extLst>
              <a:ext uri="{FF2B5EF4-FFF2-40B4-BE49-F238E27FC236}">
                <a16:creationId xmlns:a16="http://schemas.microsoft.com/office/drawing/2014/main" id="{4E3F2911-F9AD-40B0-862C-DC7D71348695}"/>
              </a:ext>
            </a:extLst>
          </p:cNvPr>
          <p:cNvSpPr>
            <a:spLocks noGrp="1"/>
          </p:cNvSpPr>
          <p:nvPr>
            <p:ph type="sldNum" sz="quarter" idx="12"/>
          </p:nvPr>
        </p:nvSpPr>
        <p:spPr/>
        <p:txBody>
          <a:bodyPr/>
          <a:lstStyle/>
          <a:p>
            <a:pPr>
              <a:defRPr/>
            </a:pPr>
            <a:fld id="{DF4C29A2-310B-4614-9E82-82EDFD340A49}" type="slidenum">
              <a:rPr lang="zh-CN" altLang="en-US" smtClean="0"/>
              <a:pPr>
                <a:defRPr/>
              </a:pPr>
              <a:t>7</a:t>
            </a:fld>
            <a:endParaRPr lang="zh-CN" altLang="en-US"/>
          </a:p>
        </p:txBody>
      </p:sp>
      <p:pic>
        <p:nvPicPr>
          <p:cNvPr id="5" name="图片 4">
            <a:extLst>
              <a:ext uri="{FF2B5EF4-FFF2-40B4-BE49-F238E27FC236}">
                <a16:creationId xmlns:a16="http://schemas.microsoft.com/office/drawing/2014/main" id="{F093B1AB-61FF-43AD-90EC-9475321F8D71}"/>
              </a:ext>
            </a:extLst>
          </p:cNvPr>
          <p:cNvPicPr>
            <a:picLocks noChangeAspect="1"/>
          </p:cNvPicPr>
          <p:nvPr/>
        </p:nvPicPr>
        <p:blipFill>
          <a:blip r:embed="rId2"/>
          <a:stretch>
            <a:fillRect/>
          </a:stretch>
        </p:blipFill>
        <p:spPr>
          <a:xfrm>
            <a:off x="831860" y="1453901"/>
            <a:ext cx="7884368" cy="3950197"/>
          </a:xfrm>
          <a:prstGeom prst="rect">
            <a:avLst/>
          </a:prstGeom>
        </p:spPr>
      </p:pic>
    </p:spTree>
    <p:extLst>
      <p:ext uri="{BB962C8B-B14F-4D97-AF65-F5344CB8AC3E}">
        <p14:creationId xmlns:p14="http://schemas.microsoft.com/office/powerpoint/2010/main" val="2123791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5D3DC-0729-47CD-99F3-1FF68FBCD152}"/>
              </a:ext>
            </a:extLst>
          </p:cNvPr>
          <p:cNvSpPr>
            <a:spLocks noGrp="1"/>
          </p:cNvSpPr>
          <p:nvPr>
            <p:ph type="title"/>
          </p:nvPr>
        </p:nvSpPr>
        <p:spPr/>
        <p:txBody>
          <a:bodyPr/>
          <a:lstStyle/>
          <a:p>
            <a:r>
              <a:rPr lang="en-US" altLang="zh-CN" dirty="0"/>
              <a:t>A Checklist for Observational Studies (Xu</a:t>
            </a:r>
            <a:r>
              <a:rPr lang="zh-CN" altLang="en-US" dirty="0"/>
              <a:t>，</a:t>
            </a:r>
            <a:r>
              <a:rPr lang="en-US" altLang="zh-CN" dirty="0"/>
              <a:t>2021)</a:t>
            </a:r>
            <a:endParaRPr lang="zh-CN" altLang="en-US" dirty="0"/>
          </a:p>
        </p:txBody>
      </p:sp>
      <p:sp>
        <p:nvSpPr>
          <p:cNvPr id="3" name="内容占位符 2">
            <a:extLst>
              <a:ext uri="{FF2B5EF4-FFF2-40B4-BE49-F238E27FC236}">
                <a16:creationId xmlns:a16="http://schemas.microsoft.com/office/drawing/2014/main" id="{AC7386B8-642E-476C-9EA3-1B822ABBC717}"/>
              </a:ext>
            </a:extLst>
          </p:cNvPr>
          <p:cNvSpPr>
            <a:spLocks noGrp="1"/>
          </p:cNvSpPr>
          <p:nvPr>
            <p:ph idx="1"/>
          </p:nvPr>
        </p:nvSpPr>
        <p:spPr/>
        <p:txBody>
          <a:bodyPr/>
          <a:lstStyle/>
          <a:p>
            <a:endParaRPr lang="en-US" altLang="zh-CN" dirty="0"/>
          </a:p>
        </p:txBody>
      </p:sp>
      <p:sp>
        <p:nvSpPr>
          <p:cNvPr id="4" name="灯片编号占位符 3">
            <a:extLst>
              <a:ext uri="{FF2B5EF4-FFF2-40B4-BE49-F238E27FC236}">
                <a16:creationId xmlns:a16="http://schemas.microsoft.com/office/drawing/2014/main" id="{4E3F2911-F9AD-40B0-862C-DC7D71348695}"/>
              </a:ext>
            </a:extLst>
          </p:cNvPr>
          <p:cNvSpPr>
            <a:spLocks noGrp="1"/>
          </p:cNvSpPr>
          <p:nvPr>
            <p:ph type="sldNum" sz="quarter" idx="12"/>
          </p:nvPr>
        </p:nvSpPr>
        <p:spPr/>
        <p:txBody>
          <a:bodyPr/>
          <a:lstStyle/>
          <a:p>
            <a:pPr>
              <a:defRPr/>
            </a:pPr>
            <a:fld id="{DF4C29A2-310B-4614-9E82-82EDFD340A49}" type="slidenum">
              <a:rPr lang="zh-CN" altLang="en-US" smtClean="0"/>
              <a:pPr>
                <a:defRPr/>
              </a:pPr>
              <a:t>8</a:t>
            </a:fld>
            <a:endParaRPr lang="zh-CN" altLang="en-US"/>
          </a:p>
        </p:txBody>
      </p:sp>
      <p:pic>
        <p:nvPicPr>
          <p:cNvPr id="7" name="图片 6">
            <a:extLst>
              <a:ext uri="{FF2B5EF4-FFF2-40B4-BE49-F238E27FC236}">
                <a16:creationId xmlns:a16="http://schemas.microsoft.com/office/drawing/2014/main" id="{70215DF7-2DF3-4F9C-AC15-05BB2167FC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9746" y="1214453"/>
            <a:ext cx="8035995" cy="3672408"/>
          </a:xfrm>
          <a:prstGeom prst="rect">
            <a:avLst/>
          </a:prstGeom>
        </p:spPr>
      </p:pic>
    </p:spTree>
    <p:extLst>
      <p:ext uri="{BB962C8B-B14F-4D97-AF65-F5344CB8AC3E}">
        <p14:creationId xmlns:p14="http://schemas.microsoft.com/office/powerpoint/2010/main" val="18043933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5D3DC-0729-47CD-99F3-1FF68FBCD152}"/>
              </a:ext>
            </a:extLst>
          </p:cNvPr>
          <p:cNvSpPr>
            <a:spLocks noGrp="1"/>
          </p:cNvSpPr>
          <p:nvPr>
            <p:ph type="title"/>
          </p:nvPr>
        </p:nvSpPr>
        <p:spPr/>
        <p:txBody>
          <a:bodyPr/>
          <a:lstStyle/>
          <a:p>
            <a:r>
              <a:rPr lang="en-US" altLang="zh-CN" dirty="0"/>
              <a:t>A Checklist for Observational Studies (Xu</a:t>
            </a:r>
            <a:r>
              <a:rPr lang="zh-CN" altLang="en-US" dirty="0"/>
              <a:t>，</a:t>
            </a:r>
            <a:r>
              <a:rPr lang="en-US" altLang="zh-CN" dirty="0"/>
              <a:t>2021)</a:t>
            </a:r>
            <a:endParaRPr lang="zh-CN" altLang="en-US" dirty="0"/>
          </a:p>
        </p:txBody>
      </p:sp>
      <p:sp>
        <p:nvSpPr>
          <p:cNvPr id="3" name="内容占位符 2">
            <a:extLst>
              <a:ext uri="{FF2B5EF4-FFF2-40B4-BE49-F238E27FC236}">
                <a16:creationId xmlns:a16="http://schemas.microsoft.com/office/drawing/2014/main" id="{AC7386B8-642E-476C-9EA3-1B822ABBC717}"/>
              </a:ext>
            </a:extLst>
          </p:cNvPr>
          <p:cNvSpPr>
            <a:spLocks noGrp="1"/>
          </p:cNvSpPr>
          <p:nvPr>
            <p:ph idx="1"/>
          </p:nvPr>
        </p:nvSpPr>
        <p:spPr/>
        <p:txBody>
          <a:bodyPr/>
          <a:lstStyle/>
          <a:p>
            <a:endParaRPr lang="en-US" altLang="zh-CN" dirty="0"/>
          </a:p>
        </p:txBody>
      </p:sp>
      <p:sp>
        <p:nvSpPr>
          <p:cNvPr id="4" name="灯片编号占位符 3">
            <a:extLst>
              <a:ext uri="{FF2B5EF4-FFF2-40B4-BE49-F238E27FC236}">
                <a16:creationId xmlns:a16="http://schemas.microsoft.com/office/drawing/2014/main" id="{4E3F2911-F9AD-40B0-862C-DC7D71348695}"/>
              </a:ext>
            </a:extLst>
          </p:cNvPr>
          <p:cNvSpPr>
            <a:spLocks noGrp="1"/>
          </p:cNvSpPr>
          <p:nvPr>
            <p:ph type="sldNum" sz="quarter" idx="12"/>
          </p:nvPr>
        </p:nvSpPr>
        <p:spPr/>
        <p:txBody>
          <a:bodyPr/>
          <a:lstStyle/>
          <a:p>
            <a:pPr>
              <a:defRPr/>
            </a:pPr>
            <a:fld id="{DF4C29A2-310B-4614-9E82-82EDFD340A49}" type="slidenum">
              <a:rPr lang="zh-CN" altLang="en-US" smtClean="0"/>
              <a:pPr>
                <a:defRPr/>
              </a:pPr>
              <a:t>9</a:t>
            </a:fld>
            <a:endParaRPr lang="zh-CN" altLang="en-US"/>
          </a:p>
        </p:txBody>
      </p:sp>
      <p:pic>
        <p:nvPicPr>
          <p:cNvPr id="5" name="图片 4">
            <a:extLst>
              <a:ext uri="{FF2B5EF4-FFF2-40B4-BE49-F238E27FC236}">
                <a16:creationId xmlns:a16="http://schemas.microsoft.com/office/drawing/2014/main" id="{E1EAE3BA-A484-49DC-82EA-CA4D79BF71FE}"/>
              </a:ext>
            </a:extLst>
          </p:cNvPr>
          <p:cNvPicPr>
            <a:picLocks noChangeAspect="1"/>
          </p:cNvPicPr>
          <p:nvPr/>
        </p:nvPicPr>
        <p:blipFill>
          <a:blip r:embed="rId2"/>
          <a:stretch>
            <a:fillRect/>
          </a:stretch>
        </p:blipFill>
        <p:spPr>
          <a:xfrm>
            <a:off x="1164703" y="1391645"/>
            <a:ext cx="7286081" cy="4059488"/>
          </a:xfrm>
          <a:prstGeom prst="rect">
            <a:avLst/>
          </a:prstGeom>
        </p:spPr>
      </p:pic>
    </p:spTree>
    <p:extLst>
      <p:ext uri="{BB962C8B-B14F-4D97-AF65-F5344CB8AC3E}">
        <p14:creationId xmlns:p14="http://schemas.microsoft.com/office/powerpoint/2010/main" val="410426944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16924</TotalTime>
  <Words>1186</Words>
  <Application>Microsoft Office PowerPoint</Application>
  <PresentationFormat>全屏显示(4:3)</PresentationFormat>
  <Paragraphs>141</Paragraphs>
  <Slides>32</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32</vt:i4>
      </vt:variant>
    </vt:vector>
  </HeadingPairs>
  <TitlesOfParts>
    <vt:vector size="40" baseType="lpstr">
      <vt:lpstr>黑体</vt:lpstr>
      <vt:lpstr>楷体_GB2312</vt:lpstr>
      <vt:lpstr>宋体</vt:lpstr>
      <vt:lpstr>Arial</vt:lpstr>
      <vt:lpstr>Calibri</vt:lpstr>
      <vt:lpstr>Times New Roman</vt:lpstr>
      <vt:lpstr>Wingdings</vt:lpstr>
      <vt:lpstr>Office 主题</vt:lpstr>
      <vt:lpstr>第2课 论文作图的原则与技巧</vt:lpstr>
      <vt:lpstr>为什么需要图？</vt:lpstr>
      <vt:lpstr>图的本质：展示不同维度变量之间的关系</vt:lpstr>
      <vt:lpstr>PowerPoint 演示文稿</vt:lpstr>
      <vt:lpstr>论文撰写过程中会产生两种类型的图</vt:lpstr>
      <vt:lpstr>探索图（exploratory）</vt:lpstr>
      <vt:lpstr>A Checklist for Observational Studies (Xu，2021)</vt:lpstr>
      <vt:lpstr>A Checklist for Observational Studies (Xu，2021)</vt:lpstr>
      <vt:lpstr>A Checklist for Observational Studies (Xu，2021)</vt:lpstr>
      <vt:lpstr>A Checklist for Observational Studies (Xu，2021)</vt:lpstr>
      <vt:lpstr>A Checklist for Observational Studies (Xu，2021)</vt:lpstr>
      <vt:lpstr>A Checklist for Observational Studies (Xu，2021)</vt:lpstr>
      <vt:lpstr>地图信息图可以用来探索一些散点图无法发现的故事</vt:lpstr>
      <vt:lpstr>展示图（explanatory）</vt:lpstr>
      <vt:lpstr>PowerPoint 演示文稿</vt:lpstr>
      <vt:lpstr>《经济学人》Economist </vt:lpstr>
      <vt:lpstr>《经济学人》Economist </vt:lpstr>
      <vt:lpstr>展示图（explanatory）的作图原则</vt:lpstr>
      <vt:lpstr>原则1：保持风格的一致与优美: 古埃及的人像难道不奇怪嘛？</vt:lpstr>
      <vt:lpstr>原则1：保持风格的一致与优美: 统一的风格带来美感</vt:lpstr>
      <vt:lpstr>原则1：保持风格的一致与优美: 视觉上的和谐，跟图像的视觉可压缩性直接相关。</vt:lpstr>
      <vt:lpstr>原则1：保持风格的一致与优美: 视觉上的和谐，跟图像的视觉可压缩性直接相关。</vt:lpstr>
      <vt:lpstr>原则1：保持风格的一致与优美: 配色原理</vt:lpstr>
      <vt:lpstr> 原则1：保持风格的一致与优美 个人的模板</vt:lpstr>
      <vt:lpstr> 原则2：少既是多，排除无关信息</vt:lpstr>
      <vt:lpstr> 原则3：减少多余的展示元素和维度</vt:lpstr>
      <vt:lpstr> 原则3：减少多余的展示元素和维度</vt:lpstr>
      <vt:lpstr> 原则4：注释靠近其所解释的元素</vt:lpstr>
      <vt:lpstr> 原则5*：让图自己讲述故事</vt:lpstr>
      <vt:lpstr> 原则5*：让图自己讲述故事</vt:lpstr>
      <vt:lpstr>参考资料</vt:lpstr>
      <vt:lpstr>谢 谢</vt:lpstr>
    </vt:vector>
  </TitlesOfParts>
  <Company>Lenovo (Beijing) Limited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徐高</dc:creator>
  <cp:lastModifiedBy>Fanghao陈方豪</cp:lastModifiedBy>
  <cp:revision>2011</cp:revision>
  <dcterms:created xsi:type="dcterms:W3CDTF">2011-05-10T08:48:38Z</dcterms:created>
  <dcterms:modified xsi:type="dcterms:W3CDTF">2022-09-13T08:43:23Z</dcterms:modified>
</cp:coreProperties>
</file>

<file path=docProps/thumbnail.jpeg>
</file>